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9.png" ContentType="image/png"/>
  <Override PartName="/ppt/media/image27.png" ContentType="image/png"/>
  <Override PartName="/ppt/media/image26.png" ContentType="image/png"/>
  <Override PartName="/ppt/media/media9.mov" ContentType="video/quicktime"/>
  <Override PartName="/ppt/media/image25.png" ContentType="image/png"/>
  <Override PartName="/ppt/media/image24.png" ContentType="image/png"/>
  <Override PartName="/ppt/media/media7.mov" ContentType="video/quicktime"/>
  <Override PartName="/ppt/media/image23.png" ContentType="image/png"/>
  <Override PartName="/ppt/media/image21.png" ContentType="image/png"/>
  <Override PartName="/ppt/media/image19.png" ContentType="image/png"/>
  <Override PartName="/ppt/media/image12.png" ContentType="image/png"/>
  <Override PartName="/ppt/media/media11.mov" ContentType="video/quicktime"/>
  <Override PartName="/ppt/media/image37.wmf" ContentType="image/x-wmf"/>
  <Override PartName="/ppt/media/image17.png" ContentType="image/png"/>
  <Override PartName="/ppt/media/image13.wmf" ContentType="image/x-wmf"/>
  <Override PartName="/ppt/media/image30.png" ContentType="image/png"/>
  <Override PartName="/ppt/media/image28.png" ContentType="image/png"/>
  <Override PartName="/ppt/media/image31.png" ContentType="image/png"/>
  <Override PartName="/ppt/media/image32.png" ContentType="image/png"/>
  <Override PartName="/ppt/media/image33.png" ContentType="image/png"/>
  <Override PartName="/ppt/media/image22.png" ContentType="image/png"/>
  <Override PartName="/ppt/media/image34.png" ContentType="image/png"/>
  <Override PartName="/ppt/media/image35.png" ContentType="image/png"/>
  <Override PartName="/ppt/media/image39.wmf" ContentType="image/x-wmf"/>
  <Override PartName="/ppt/media/image8.png" ContentType="image/png"/>
  <Override PartName="/ppt/media/image38.png" ContentType="image/png"/>
  <Override PartName="/ppt/media/image18.png" ContentType="image/png"/>
  <Override PartName="/ppt/media/image16.png" ContentType="image/png"/>
  <Override PartName="/ppt/media/image36.wmf" ContentType="image/x-wmf"/>
  <Override PartName="/ppt/media/image6.wmf" ContentType="image/x-wmf"/>
  <Override PartName="/ppt/media/image5.wmf" ContentType="image/x-wmf"/>
  <Override PartName="/ppt/media/image1.jpeg" ContentType="image/jpeg"/>
  <Override PartName="/ppt/media/image10.png" ContentType="image/png"/>
  <Override PartName="/ppt/media/image3.wmf" ContentType="image/x-wmf"/>
  <Override PartName="/ppt/media/image20.png" ContentType="image/png"/>
  <Override PartName="/ppt/media/image2.jpeg" ContentType="image/jpeg"/>
  <Override PartName="/ppt/media/image4.wmf" ContentType="image/x-wmf"/>
  <Override PartName="/ppt/media/image14.png" ContentType="image/png"/>
  <Override PartName="/ppt/media/image15.png" ContentType="image/png"/>
  <Override PartName="/ppt/embeddings/oleObject1.bin" ContentType="application/vnd.openxmlformats-officedocument.oleObject"/>
  <Override PartName="/ppt/embeddings/oleObject2.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x="9144000" cy="6858000"/>
  <p:notesSz cx="7086600" cy="942975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pt-BR" sz="2400" spc="-1" strike="noStrike">
                <a:solidFill>
                  <a:srgbClr val="000000"/>
                </a:solidFill>
                <a:latin typeface="Tahoma"/>
              </a:rPr>
              <a:t>Click to move the slide</a:t>
            </a:r>
            <a:endParaRPr b="0" lang="pt-BR" sz="2400" spc="-1" strike="noStrike">
              <a:solidFill>
                <a:srgbClr val="000000"/>
              </a:solidFill>
              <a:latin typeface="Tahoma"/>
            </a:endParaRPr>
          </a:p>
        </p:txBody>
      </p:sp>
      <p:sp>
        <p:nvSpPr>
          <p:cNvPr id="7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1" name="PlaceHolder 4"/>
          <p:cNvSpPr>
            <a:spLocks noGrp="1"/>
          </p:cNvSpPr>
          <p:nvPr>
            <p:ph type="dt" idx="3"/>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2" name="PlaceHolder 5"/>
          <p:cNvSpPr>
            <a:spLocks noGrp="1"/>
          </p:cNvSpPr>
          <p:nvPr>
            <p:ph type="ftr" idx="4"/>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3" name="PlaceHolder 6"/>
          <p:cNvSpPr>
            <a:spLocks noGrp="1"/>
          </p:cNvSpPr>
          <p:nvPr>
            <p:ph type="sldNum" idx="5"/>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75A2C052-98AC-4886-BBA9-4FE9DB8C91B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685800" y="4400640"/>
            <a:ext cx="5486040" cy="3600000"/>
          </a:xfrm>
          <a:prstGeom prst="rect">
            <a:avLst/>
          </a:prstGeom>
          <a:noFill/>
          <a:ln w="0">
            <a:noFill/>
          </a:ln>
        </p:spPr>
        <p:txBody>
          <a:bodyPr numCol="1" spcCol="0" anchor="t">
            <a:noAutofit/>
          </a:bodyPr>
          <a:p>
            <a:pPr marL="457200" indent="-317520">
              <a:lnSpc>
                <a:spcPct val="100000"/>
              </a:lnSpc>
              <a:spcBef>
                <a:spcPts val="366"/>
              </a:spcBef>
              <a:buClr>
                <a:srgbClr val="000000"/>
              </a:buClr>
              <a:buFont typeface="Wingdings" charset="2"/>
              <a:buChar char=""/>
            </a:pPr>
            <a:r>
              <a:rPr b="0" lang="pt-BR" sz="2000" spc="-1" strike="noStrike">
                <a:latin typeface="Arial"/>
              </a:rPr>
              <a:t>Prompt (completar a frase): “Meu animal favorito é “</a:t>
            </a:r>
            <a:endParaRPr b="0" lang="en-US" sz="2000" spc="-1" strike="noStrike">
              <a:latin typeface="Arial"/>
            </a:endParaRPr>
          </a:p>
          <a:p>
            <a:pPr marL="457200" indent="-317520">
              <a:lnSpc>
                <a:spcPct val="100000"/>
              </a:lnSpc>
              <a:buClr>
                <a:srgbClr val="000000"/>
              </a:buClr>
              <a:buFont typeface="Wingdings" charset="2"/>
              <a:buChar char=""/>
            </a:pPr>
            <a:r>
              <a:rPr b="0" lang="pt-BR" sz="2000" spc="-1" strike="noStrike">
                <a:latin typeface="Arial"/>
              </a:rPr>
              <a:t>Temperatura da resposta:</a:t>
            </a:r>
            <a:endParaRPr b="0" lang="en-US" sz="2000" spc="-1" strike="noStrike">
              <a:latin typeface="Arial"/>
            </a:endParaRPr>
          </a:p>
          <a:p>
            <a:pPr lvl="1" marL="914400" indent="-317520">
              <a:lnSpc>
                <a:spcPct val="100000"/>
              </a:lnSpc>
              <a:buClr>
                <a:srgbClr val="000000"/>
              </a:buClr>
              <a:buFont typeface="Wingdings 2" charset="2"/>
              <a:buChar char=""/>
            </a:pPr>
            <a:r>
              <a:rPr b="0" lang="pt-BR" sz="2000" spc="-1" strike="noStrike">
                <a:latin typeface="Arial"/>
              </a:rPr>
              <a:t>Temperatura = 1 </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Meu animal favorito é o elefante</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Eu não tenho um animal favorito</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Tartaruga marinha. Tartaruga mainha são criaturas incríeveis que …</a:t>
            </a:r>
            <a:endParaRPr b="0" lang="en-US" sz="2000" spc="-1" strike="noStrike">
              <a:latin typeface="Arial"/>
            </a:endParaRPr>
          </a:p>
          <a:p>
            <a:pPr lvl="1" marL="914400" indent="-317520">
              <a:lnSpc>
                <a:spcPct val="100000"/>
              </a:lnSpc>
              <a:buClr>
                <a:srgbClr val="000000"/>
              </a:buClr>
              <a:buFont typeface="Wingdings 2" charset="2"/>
              <a:buChar char=""/>
            </a:pPr>
            <a:r>
              <a:rPr b="0" lang="pt-BR" sz="2000" spc="-1" strike="noStrike">
                <a:latin typeface="Arial"/>
              </a:rPr>
              <a:t>Temperatura = 0.5</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 Cachorros são leais, amáveis, e grandes companheiros.</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 Cachorros são ótimos.</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gato.</a:t>
            </a:r>
            <a:endParaRPr b="0" lang="en-US" sz="2000" spc="-1" strike="noStrike">
              <a:latin typeface="Arial"/>
            </a:endParaRPr>
          </a:p>
          <a:p>
            <a:pPr lvl="1" marL="914400" indent="-317520">
              <a:lnSpc>
                <a:spcPct val="100000"/>
              </a:lnSpc>
              <a:buClr>
                <a:srgbClr val="000000"/>
              </a:buClr>
              <a:buFont typeface="Wingdings 2" charset="2"/>
              <a:buChar char=""/>
            </a:pPr>
            <a:r>
              <a:rPr b="0" lang="pt-BR" sz="2000" spc="-1" strike="noStrike">
                <a:latin typeface="Arial"/>
              </a:rPr>
              <a:t>Temperatura = 0</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gato.</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 </a:t>
            </a:r>
            <a:endParaRPr b="0" lang="en-US" sz="2000" spc="-1" strike="noStrike">
              <a:latin typeface="Arial"/>
            </a:endParaRPr>
          </a:p>
        </p:txBody>
      </p:sp>
      <p:sp>
        <p:nvSpPr>
          <p:cNvPr id="251" name="PlaceHolder 2"/>
          <p:cNvSpPr>
            <a:spLocks noGrp="1"/>
          </p:cNvSpPr>
          <p:nvPr>
            <p:ph type="sldImg"/>
          </p:nvPr>
        </p:nvSpPr>
        <p:spPr>
          <a:xfrm>
            <a:off x="1371600" y="1143000"/>
            <a:ext cx="4114440" cy="3085920"/>
          </a:xfrm>
          <a:prstGeom prst="rect">
            <a:avLst/>
          </a:prstGeom>
          <a:ln w="0">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685800" y="4400640"/>
            <a:ext cx="5486040" cy="3600000"/>
          </a:xfrm>
          <a:prstGeom prst="rect">
            <a:avLst/>
          </a:prstGeom>
          <a:noFill/>
          <a:ln w="0">
            <a:noFill/>
          </a:ln>
        </p:spPr>
        <p:txBody>
          <a:bodyPr numCol="1" spcCol="0" anchor="t">
            <a:noAutofit/>
          </a:bodyPr>
          <a:p>
            <a:pPr marL="457200" indent="-317520">
              <a:lnSpc>
                <a:spcPct val="100000"/>
              </a:lnSpc>
              <a:spcBef>
                <a:spcPts val="366"/>
              </a:spcBef>
              <a:buClr>
                <a:srgbClr val="000000"/>
              </a:buClr>
              <a:buFont typeface="Wingdings" charset="2"/>
              <a:buChar char=""/>
            </a:pPr>
            <a:r>
              <a:rPr b="0" lang="pt-BR" sz="2000" spc="-1" strike="noStrike">
                <a:latin typeface="Arial"/>
              </a:rPr>
              <a:t>Prompt (completar a frase): “Meu animal favorito é “</a:t>
            </a:r>
            <a:endParaRPr b="0" lang="en-US" sz="2000" spc="-1" strike="noStrike">
              <a:latin typeface="Arial"/>
            </a:endParaRPr>
          </a:p>
          <a:p>
            <a:pPr marL="457200" indent="-317520">
              <a:lnSpc>
                <a:spcPct val="100000"/>
              </a:lnSpc>
              <a:buClr>
                <a:srgbClr val="000000"/>
              </a:buClr>
              <a:buFont typeface="Wingdings" charset="2"/>
              <a:buChar char=""/>
            </a:pPr>
            <a:r>
              <a:rPr b="0" lang="pt-BR" sz="2000" spc="-1" strike="noStrike">
                <a:latin typeface="Arial"/>
              </a:rPr>
              <a:t>Temperatura da resposta:</a:t>
            </a:r>
            <a:endParaRPr b="0" lang="en-US" sz="2000" spc="-1" strike="noStrike">
              <a:latin typeface="Arial"/>
            </a:endParaRPr>
          </a:p>
          <a:p>
            <a:pPr lvl="1" marL="914400" indent="-317520">
              <a:lnSpc>
                <a:spcPct val="100000"/>
              </a:lnSpc>
              <a:buClr>
                <a:srgbClr val="000000"/>
              </a:buClr>
              <a:buFont typeface="Wingdings 2" charset="2"/>
              <a:buChar char=""/>
            </a:pPr>
            <a:r>
              <a:rPr b="0" lang="pt-BR" sz="2000" spc="-1" strike="noStrike">
                <a:latin typeface="Arial"/>
              </a:rPr>
              <a:t>Temperatura = 1 </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Meu animal favorito é o elefante</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Eu não tenho um animal favorito</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Tartaruga marinha. Tartaruga mainha são criaturas incríeveis que …</a:t>
            </a:r>
            <a:endParaRPr b="0" lang="en-US" sz="2000" spc="-1" strike="noStrike">
              <a:latin typeface="Arial"/>
            </a:endParaRPr>
          </a:p>
          <a:p>
            <a:pPr lvl="1" marL="914400" indent="-317520">
              <a:lnSpc>
                <a:spcPct val="100000"/>
              </a:lnSpc>
              <a:buClr>
                <a:srgbClr val="000000"/>
              </a:buClr>
              <a:buFont typeface="Wingdings 2" charset="2"/>
              <a:buChar char=""/>
            </a:pPr>
            <a:r>
              <a:rPr b="0" lang="pt-BR" sz="2000" spc="-1" strike="noStrike">
                <a:latin typeface="Arial"/>
              </a:rPr>
              <a:t>Temperatura = 0.5</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 Cachorros são leais, amáveis, e grandes companheiros.</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 Cachorros são ótimos.</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gato.</a:t>
            </a:r>
            <a:endParaRPr b="0" lang="en-US" sz="2000" spc="-1" strike="noStrike">
              <a:latin typeface="Arial"/>
            </a:endParaRPr>
          </a:p>
          <a:p>
            <a:pPr lvl="1" marL="914400" indent="-317520">
              <a:lnSpc>
                <a:spcPct val="100000"/>
              </a:lnSpc>
              <a:buClr>
                <a:srgbClr val="000000"/>
              </a:buClr>
              <a:buFont typeface="Wingdings 2" charset="2"/>
              <a:buChar char=""/>
            </a:pPr>
            <a:r>
              <a:rPr b="0" lang="pt-BR" sz="2000" spc="-1" strike="noStrike">
                <a:latin typeface="Arial"/>
              </a:rPr>
              <a:t>Temperatura = 0</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gato.</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 </a:t>
            </a:r>
            <a:endParaRPr b="0" lang="en-US" sz="2000" spc="-1" strike="noStrike">
              <a:latin typeface="Arial"/>
            </a:endParaRPr>
          </a:p>
        </p:txBody>
      </p:sp>
      <p:sp>
        <p:nvSpPr>
          <p:cNvPr id="253" name="PlaceHolder 2"/>
          <p:cNvSpPr>
            <a:spLocks noGrp="1"/>
          </p:cNvSpPr>
          <p:nvPr>
            <p:ph type="sldImg"/>
          </p:nvPr>
        </p:nvSpPr>
        <p:spPr>
          <a:xfrm>
            <a:off x="1371600" y="1143000"/>
            <a:ext cx="4114440" cy="3085920"/>
          </a:xfrm>
          <a:prstGeom prst="rect">
            <a:avLst/>
          </a:prstGeom>
          <a:ln w="0">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body"/>
          </p:nvPr>
        </p:nvSpPr>
        <p:spPr>
          <a:xfrm>
            <a:off x="685800" y="4400640"/>
            <a:ext cx="5486040" cy="3600000"/>
          </a:xfrm>
          <a:prstGeom prst="rect">
            <a:avLst/>
          </a:prstGeom>
          <a:noFill/>
          <a:ln w="0">
            <a:noFill/>
          </a:ln>
        </p:spPr>
        <p:txBody>
          <a:bodyPr numCol="1" spcCol="0" anchor="t">
            <a:noAutofit/>
          </a:bodyPr>
          <a:p>
            <a:pPr marL="457200" indent="-317520">
              <a:lnSpc>
                <a:spcPct val="100000"/>
              </a:lnSpc>
              <a:spcBef>
                <a:spcPts val="366"/>
              </a:spcBef>
              <a:buClr>
                <a:srgbClr val="000000"/>
              </a:buClr>
              <a:buFont typeface="Wingdings" charset="2"/>
              <a:buChar char=""/>
            </a:pPr>
            <a:r>
              <a:rPr b="0" lang="pt-BR" sz="2000" spc="-1" strike="noStrike">
                <a:latin typeface="Arial"/>
              </a:rPr>
              <a:t>Prompt (completar a frase): “Meu animal favorito é “</a:t>
            </a:r>
            <a:endParaRPr b="0" lang="en-US" sz="2000" spc="-1" strike="noStrike">
              <a:latin typeface="Arial"/>
            </a:endParaRPr>
          </a:p>
          <a:p>
            <a:pPr marL="457200" indent="-317520">
              <a:lnSpc>
                <a:spcPct val="100000"/>
              </a:lnSpc>
              <a:buClr>
                <a:srgbClr val="000000"/>
              </a:buClr>
              <a:buFont typeface="Wingdings" charset="2"/>
              <a:buChar char=""/>
            </a:pPr>
            <a:r>
              <a:rPr b="0" lang="pt-BR" sz="2000" spc="-1" strike="noStrike">
                <a:latin typeface="Arial"/>
              </a:rPr>
              <a:t>Temperatura da resposta:</a:t>
            </a:r>
            <a:endParaRPr b="0" lang="en-US" sz="2000" spc="-1" strike="noStrike">
              <a:latin typeface="Arial"/>
            </a:endParaRPr>
          </a:p>
          <a:p>
            <a:pPr lvl="1" marL="914400" indent="-317520">
              <a:lnSpc>
                <a:spcPct val="100000"/>
              </a:lnSpc>
              <a:buClr>
                <a:srgbClr val="000000"/>
              </a:buClr>
              <a:buFont typeface="Wingdings 2" charset="2"/>
              <a:buChar char=""/>
            </a:pPr>
            <a:r>
              <a:rPr b="0" lang="pt-BR" sz="2000" spc="-1" strike="noStrike">
                <a:latin typeface="Arial"/>
              </a:rPr>
              <a:t>Temperatura = 1 </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Meu animal favorito é o elefante</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Eu não tenho um animal favorito</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Tartaruga marinha. Tartaruga mainha são criaturas incríeveis que …</a:t>
            </a:r>
            <a:endParaRPr b="0" lang="en-US" sz="2000" spc="-1" strike="noStrike">
              <a:latin typeface="Arial"/>
            </a:endParaRPr>
          </a:p>
          <a:p>
            <a:pPr lvl="1" marL="914400" indent="-317520">
              <a:lnSpc>
                <a:spcPct val="100000"/>
              </a:lnSpc>
              <a:buClr>
                <a:srgbClr val="000000"/>
              </a:buClr>
              <a:buFont typeface="Wingdings 2" charset="2"/>
              <a:buChar char=""/>
            </a:pPr>
            <a:r>
              <a:rPr b="0" lang="pt-BR" sz="2000" spc="-1" strike="noStrike">
                <a:latin typeface="Arial"/>
              </a:rPr>
              <a:t>Temperatura = 0.5</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 Cachorros são leais, amáveis, e grandes companheiros.</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 Cachorros são ótimos.</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gato.</a:t>
            </a:r>
            <a:endParaRPr b="0" lang="en-US" sz="2000" spc="-1" strike="noStrike">
              <a:latin typeface="Arial"/>
            </a:endParaRPr>
          </a:p>
          <a:p>
            <a:pPr lvl="1" marL="914400" indent="-317520">
              <a:lnSpc>
                <a:spcPct val="100000"/>
              </a:lnSpc>
              <a:buClr>
                <a:srgbClr val="000000"/>
              </a:buClr>
              <a:buFont typeface="Wingdings 2" charset="2"/>
              <a:buChar char=""/>
            </a:pPr>
            <a:r>
              <a:rPr b="0" lang="pt-BR" sz="2000" spc="-1" strike="noStrike">
                <a:latin typeface="Arial"/>
              </a:rPr>
              <a:t>Temperatura = 0</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gato.</a:t>
            </a:r>
            <a:endParaRPr b="0" lang="en-US" sz="2000" spc="-1" strike="noStrike">
              <a:latin typeface="Arial"/>
            </a:endParaRPr>
          </a:p>
          <a:p>
            <a:pPr lvl="2" marL="1371600" indent="-317520">
              <a:lnSpc>
                <a:spcPct val="100000"/>
              </a:lnSpc>
              <a:buClr>
                <a:srgbClr val="000000"/>
              </a:buClr>
              <a:buFont typeface="StarSymbol"/>
              <a:buChar char="■"/>
            </a:pPr>
            <a:r>
              <a:rPr b="0" lang="pt-BR" sz="2000" spc="-1" strike="noStrike">
                <a:latin typeface="Arial"/>
              </a:rPr>
              <a:t>Um cachorro. </a:t>
            </a:r>
            <a:endParaRPr b="0" lang="en-US" sz="2000" spc="-1" strike="noStrike">
              <a:latin typeface="Arial"/>
            </a:endParaRPr>
          </a:p>
        </p:txBody>
      </p:sp>
      <p:sp>
        <p:nvSpPr>
          <p:cNvPr id="255" name="PlaceHolder 2"/>
          <p:cNvSpPr>
            <a:spLocks noGrp="1"/>
          </p:cNvSpPr>
          <p:nvPr>
            <p:ph type="sldImg"/>
          </p:nvPr>
        </p:nvSpPr>
        <p:spPr>
          <a:xfrm>
            <a:off x="1371600" y="1143000"/>
            <a:ext cx="4114440" cy="3085920"/>
          </a:xfrm>
          <a:prstGeom prst="rect">
            <a:avLst/>
          </a:prstGeom>
          <a:ln w="0">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82C288A0-C87A-42D0-A533-2BD83C815313}"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25"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26"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5" name="PlaceHolder 4"/>
          <p:cNvSpPr>
            <a:spLocks noGrp="1"/>
          </p:cNvSpPr>
          <p:nvPr>
            <p:ph type="sldNum" idx="1"/>
          </p:nvPr>
        </p:nvSpPr>
        <p:spPr/>
        <p:txBody>
          <a:bodyPr/>
          <a:p>
            <a:fld id="{5F1F207B-109D-4B94-B185-1E8FE9113C4E}"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2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2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3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31"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7" name="PlaceHolder 6"/>
          <p:cNvSpPr>
            <a:spLocks noGrp="1"/>
          </p:cNvSpPr>
          <p:nvPr>
            <p:ph type="sldNum" idx="1"/>
          </p:nvPr>
        </p:nvSpPr>
        <p:spPr/>
        <p:txBody>
          <a:bodyPr/>
          <a:p>
            <a:fld id="{A0E0F866-3E40-4683-AA1B-B14767758471}"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33"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34"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35"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36"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37"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38"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9" name="PlaceHolder 8"/>
          <p:cNvSpPr>
            <a:spLocks noGrp="1"/>
          </p:cNvSpPr>
          <p:nvPr>
            <p:ph type="sldNum" idx="1"/>
          </p:nvPr>
        </p:nvSpPr>
        <p:spPr/>
        <p:txBody>
          <a:bodyPr/>
          <a:p>
            <a:fld id="{A4D0D5EE-816F-4126-84B5-8A04B7633D32}"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245BEC8B-C179-496A-9230-58E58724749B}"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4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3A3F200D-7089-49A2-96E2-CA3EC10A2AE6}"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4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4" name="PlaceHolder 3"/>
          <p:cNvSpPr>
            <a:spLocks noGrp="1"/>
          </p:cNvSpPr>
          <p:nvPr>
            <p:ph type="sldNum" idx="2"/>
          </p:nvPr>
        </p:nvSpPr>
        <p:spPr/>
        <p:txBody>
          <a:bodyPr/>
          <a:p>
            <a:fld id="{B7EB9900-AFEB-4020-B83D-288A76916B88}"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4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4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5" name="PlaceHolder 4"/>
          <p:cNvSpPr>
            <a:spLocks noGrp="1"/>
          </p:cNvSpPr>
          <p:nvPr>
            <p:ph type="sldNum" idx="2"/>
          </p:nvPr>
        </p:nvSpPr>
        <p:spPr/>
        <p:txBody>
          <a:bodyPr/>
          <a:p>
            <a:fld id="{489DEE0B-A4C3-4A32-B4CA-F080880B62B3}"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3" name="PlaceHolder 2"/>
          <p:cNvSpPr>
            <a:spLocks noGrp="1"/>
          </p:cNvSpPr>
          <p:nvPr>
            <p:ph type="sldNum" idx="2"/>
          </p:nvPr>
        </p:nvSpPr>
        <p:spPr/>
        <p:txBody>
          <a:bodyPr/>
          <a:p>
            <a:fld id="{431263FE-ED3D-48D5-B80D-14B3D433B1BD}"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201C64B7-764A-4708-A2EB-5A8F041615C6}"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5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5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5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 name="PlaceHolder 5"/>
          <p:cNvSpPr>
            <a:spLocks noGrp="1"/>
          </p:cNvSpPr>
          <p:nvPr>
            <p:ph type="sldNum" idx="2"/>
          </p:nvPr>
        </p:nvSpPr>
        <p:spPr/>
        <p:txBody>
          <a:bodyPr/>
          <a:p>
            <a:fld id="{77535778-D252-435F-BCD3-93CEF28375FF}"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4"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1D8C81A7-DDC7-4E10-AC19-41C3CB06D9B6}"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5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5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5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 name="PlaceHolder 5"/>
          <p:cNvSpPr>
            <a:spLocks noGrp="1"/>
          </p:cNvSpPr>
          <p:nvPr>
            <p:ph type="sldNum" idx="2"/>
          </p:nvPr>
        </p:nvSpPr>
        <p:spPr/>
        <p:txBody>
          <a:bodyPr/>
          <a:p>
            <a:fld id="{85288940-87B7-466A-98FC-1D3B28DAB9E2}"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6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 name="PlaceHolder 5"/>
          <p:cNvSpPr>
            <a:spLocks noGrp="1"/>
          </p:cNvSpPr>
          <p:nvPr>
            <p:ph type="sldNum" idx="2"/>
          </p:nvPr>
        </p:nvSpPr>
        <p:spPr/>
        <p:txBody>
          <a:bodyPr/>
          <a:p>
            <a:fld id="{8B454531-C013-41F9-AD48-9984540E5266}"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6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5" name="PlaceHolder 4"/>
          <p:cNvSpPr>
            <a:spLocks noGrp="1"/>
          </p:cNvSpPr>
          <p:nvPr>
            <p:ph type="sldNum" idx="2"/>
          </p:nvPr>
        </p:nvSpPr>
        <p:spPr/>
        <p:txBody>
          <a:bodyPr/>
          <a:p>
            <a:fld id="{25DA55F5-950A-4168-9F6B-1F1660C05DE1}"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6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7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7" name="PlaceHolder 6"/>
          <p:cNvSpPr>
            <a:spLocks noGrp="1"/>
          </p:cNvSpPr>
          <p:nvPr>
            <p:ph type="sldNum" idx="2"/>
          </p:nvPr>
        </p:nvSpPr>
        <p:spPr/>
        <p:txBody>
          <a:bodyPr/>
          <a:p>
            <a:fld id="{CBB52591-C0EC-4282-81D7-B193AEDB1193}"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7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7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7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7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7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7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9" name="PlaceHolder 8"/>
          <p:cNvSpPr>
            <a:spLocks noGrp="1"/>
          </p:cNvSpPr>
          <p:nvPr>
            <p:ph type="sldNum" idx="2"/>
          </p:nvPr>
        </p:nvSpPr>
        <p:spPr/>
        <p:txBody>
          <a:bodyPr/>
          <a:p>
            <a:fld id="{EC0385F2-824C-456C-8FFA-B4DEA1CF6A0F}"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4" name="PlaceHolder 3"/>
          <p:cNvSpPr>
            <a:spLocks noGrp="1"/>
          </p:cNvSpPr>
          <p:nvPr>
            <p:ph type="sldNum" idx="1"/>
          </p:nvPr>
        </p:nvSpPr>
        <p:spPr/>
        <p:txBody>
          <a:bodyPr/>
          <a:p>
            <a:fld id="{403F1F8F-5E80-44E2-807F-1ADC35F17E8D}"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5" name="PlaceHolder 4"/>
          <p:cNvSpPr>
            <a:spLocks noGrp="1"/>
          </p:cNvSpPr>
          <p:nvPr>
            <p:ph type="sldNum" idx="1"/>
          </p:nvPr>
        </p:nvSpPr>
        <p:spPr/>
        <p:txBody>
          <a:bodyPr/>
          <a:p>
            <a:fld id="{45620097-94E9-4E6E-AE8A-7D39FB5312A9}"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3" name="PlaceHolder 2"/>
          <p:cNvSpPr>
            <a:spLocks noGrp="1"/>
          </p:cNvSpPr>
          <p:nvPr>
            <p:ph type="sldNum" idx="1"/>
          </p:nvPr>
        </p:nvSpPr>
        <p:spPr/>
        <p:txBody>
          <a:bodyPr/>
          <a:p>
            <a:fld id="{939CB4D3-A66B-4F1C-8294-B408B868CD80}"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BB80ACB0-C3C4-44AA-BB52-C47C723BA978}"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1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1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1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 name="PlaceHolder 5"/>
          <p:cNvSpPr>
            <a:spLocks noGrp="1"/>
          </p:cNvSpPr>
          <p:nvPr>
            <p:ph type="sldNum" idx="1"/>
          </p:nvPr>
        </p:nvSpPr>
        <p:spPr/>
        <p:txBody>
          <a:bodyPr/>
          <a:p>
            <a:fld id="{02C34CB9-2F4B-49FC-B7B5-0CB2872F4A07}"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1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1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1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 name="PlaceHolder 5"/>
          <p:cNvSpPr>
            <a:spLocks noGrp="1"/>
          </p:cNvSpPr>
          <p:nvPr>
            <p:ph type="sldNum" idx="1"/>
          </p:nvPr>
        </p:nvSpPr>
        <p:spPr/>
        <p:txBody>
          <a:bodyPr/>
          <a:p>
            <a:fld id="{A2129598-DF2D-42E7-AABB-FDAE7289E27F}"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pt-BR" sz="2400" spc="-1" strike="noStrike">
              <a:solidFill>
                <a:srgbClr val="000000"/>
              </a:solidFill>
              <a:latin typeface="Tahoma"/>
            </a:endParaRPr>
          </a:p>
        </p:txBody>
      </p:sp>
      <p:sp>
        <p:nvSpPr>
          <p:cNvPr id="2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2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23"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Tahoma"/>
            </a:endParaRPr>
          </a:p>
        </p:txBody>
      </p:sp>
      <p:sp>
        <p:nvSpPr>
          <p:cNvPr id="6" name="PlaceHolder 5"/>
          <p:cNvSpPr>
            <a:spLocks noGrp="1"/>
          </p:cNvSpPr>
          <p:nvPr>
            <p:ph type="sldNum" idx="1"/>
          </p:nvPr>
        </p:nvSpPr>
        <p:spPr/>
        <p:txBody>
          <a:bodyPr/>
          <a:p>
            <a:fld id="{0E4A40E2-4100-4A83-8639-8BC2F8E21821}"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6781680" y="6324480"/>
            <a:ext cx="1904760" cy="456840"/>
          </a:xfrm>
          <a:prstGeom prst="rect">
            <a:avLst/>
          </a:prstGeom>
          <a:noFill/>
          <a:ln w="9360">
            <a:solidFill>
              <a:srgbClr val="ff9966"/>
            </a:solidFill>
            <a:miter/>
          </a:ln>
        </p:spPr>
        <p:txBody>
          <a:bodyPr numCol="1" spcCol="0" anchor="b">
            <a:noAutofit/>
          </a:bodyPr>
          <a:lstStyle>
            <a:lvl1pPr algn="r">
              <a:lnSpc>
                <a:spcPct val="100000"/>
              </a:lnSpc>
              <a:buNone/>
              <a:tabLst>
                <a:tab algn="l" pos="0"/>
              </a:tabLst>
              <a:defRPr b="0" lang="pt-BR" sz="1400" spc="-1" strike="noStrike">
                <a:solidFill>
                  <a:srgbClr val="000000"/>
                </a:solidFill>
                <a:latin typeface="Tahoma"/>
              </a:defRPr>
            </a:lvl1pPr>
          </a:lstStyle>
          <a:p>
            <a:pPr algn="r">
              <a:lnSpc>
                <a:spcPct val="100000"/>
              </a:lnSpc>
              <a:buNone/>
              <a:tabLst>
                <a:tab algn="l" pos="0"/>
              </a:tabLst>
            </a:pPr>
            <a:fld id="{164880D6-B616-4825-ACFE-24B5E770FB8E}" type="slidenum">
              <a:rPr b="0" lang="pt-BR" sz="1400" spc="-1" strike="noStrike">
                <a:solidFill>
                  <a:srgbClr val="000000"/>
                </a:solidFill>
                <a:latin typeface="Tahoma"/>
              </a:rPr>
              <a:t>&lt;number&gt;</a:t>
            </a:fld>
            <a:endParaRPr b="0" lang="en-US" sz="1400" spc="-1" strike="noStrike">
              <a:latin typeface="Times New Roman"/>
            </a:endParaRPr>
          </a:p>
        </p:txBody>
      </p:sp>
      <p:sp>
        <p:nvSpPr>
          <p:cNvPr id="1" name="PlaceHolder 2"/>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pt-BR" sz="2400" spc="-1" strike="noStrike">
                <a:solidFill>
                  <a:srgbClr val="000000"/>
                </a:solidFill>
                <a:latin typeface="Tahoma"/>
              </a:rPr>
              <a:t>Click to edit the title text format</a:t>
            </a:r>
            <a:endParaRPr b="0" lang="pt-BR" sz="2400" spc="-1" strike="noStrike">
              <a:solidFill>
                <a:srgbClr val="000000"/>
              </a:solidFill>
              <a:latin typeface="Tahoma"/>
            </a:endParaRPr>
          </a:p>
        </p:txBody>
      </p:sp>
      <p:sp>
        <p:nvSpPr>
          <p:cNvPr id="2" name="PlaceHolder 3"/>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rgbClr val="000000"/>
                </a:solidFill>
                <a:latin typeface="Tahoma"/>
              </a:rPr>
              <a:t>Click to edit the outline text format</a:t>
            </a:r>
            <a:endParaRPr b="0" lang="pt-BR" sz="3200" spc="-1" strike="noStrike">
              <a:solidFill>
                <a:srgbClr val="000000"/>
              </a:solidFill>
              <a:latin typeface="Tahoma"/>
            </a:endParaRPr>
          </a:p>
          <a:p>
            <a:pPr lvl="1" marL="864000" indent="-324000">
              <a:spcBef>
                <a:spcPts val="1134"/>
              </a:spcBef>
              <a:buClr>
                <a:srgbClr val="000000"/>
              </a:buClr>
              <a:buSzPct val="75000"/>
              <a:buFont typeface="Symbol" charset="2"/>
              <a:buChar char=""/>
            </a:pPr>
            <a:r>
              <a:rPr b="0" lang="pt-BR" sz="2400" spc="-1" strike="noStrike">
                <a:solidFill>
                  <a:srgbClr val="000000"/>
                </a:solidFill>
                <a:latin typeface="Tahoma"/>
              </a:rPr>
              <a:t>Second Outline Level</a:t>
            </a:r>
            <a:endParaRPr b="0" lang="pt-BR" sz="2400" spc="-1" strike="noStrike">
              <a:solidFill>
                <a:srgbClr val="000000"/>
              </a:solidFill>
              <a:latin typeface="Tahoma"/>
            </a:endParaRPr>
          </a:p>
          <a:p>
            <a:pPr lvl="2" marL="1296000" indent="-288000">
              <a:spcBef>
                <a:spcPts val="850"/>
              </a:spcBef>
              <a:buClr>
                <a:srgbClr val="000000"/>
              </a:buClr>
              <a:buSzPct val="45000"/>
              <a:buFont typeface="Wingdings" charset="2"/>
              <a:buChar char=""/>
            </a:pPr>
            <a:r>
              <a:rPr b="0" lang="pt-BR" sz="2000" spc="-1" strike="noStrike">
                <a:solidFill>
                  <a:srgbClr val="000000"/>
                </a:solidFill>
                <a:latin typeface="Tahoma"/>
              </a:rPr>
              <a:t>Third Outline Level</a:t>
            </a:r>
            <a:endParaRPr b="0" lang="pt-BR" sz="2000" spc="-1" strike="noStrike">
              <a:solidFill>
                <a:srgbClr val="000000"/>
              </a:solidFill>
              <a:latin typeface="Tahoma"/>
            </a:endParaRPr>
          </a:p>
          <a:p>
            <a:pPr lvl="3" marL="1728000" indent="-216000">
              <a:spcBef>
                <a:spcPts val="567"/>
              </a:spcBef>
              <a:buClr>
                <a:srgbClr val="000000"/>
              </a:buClr>
              <a:buSzPct val="75000"/>
              <a:buFont typeface="Symbol" charset="2"/>
              <a:buChar char=""/>
            </a:pPr>
            <a:r>
              <a:rPr b="0" lang="pt-BR" sz="2000" spc="-1" strike="noStrike">
                <a:solidFill>
                  <a:srgbClr val="000000"/>
                </a:solidFill>
                <a:latin typeface="Tahoma"/>
              </a:rPr>
              <a:t>Fourth Outline Level</a:t>
            </a:r>
            <a:endParaRPr b="0" lang="pt-BR" sz="2000" spc="-1" strike="noStrike">
              <a:solidFill>
                <a:srgbClr val="000000"/>
              </a:solidFill>
              <a:latin typeface="Tahoma"/>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Tahoma"/>
              </a:rPr>
              <a:t>Fifth Outline Level</a:t>
            </a:r>
            <a:endParaRPr b="0" lang="pt-BR" sz="2000" spc="-1" strike="noStrike">
              <a:solidFill>
                <a:srgbClr val="000000"/>
              </a:solidFill>
              <a:latin typeface="Tahoma"/>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Tahoma"/>
              </a:rPr>
              <a:t>Sixth Outline Level</a:t>
            </a:r>
            <a:endParaRPr b="0" lang="pt-BR" sz="2000" spc="-1" strike="noStrike">
              <a:solidFill>
                <a:srgbClr val="000000"/>
              </a:solidFill>
              <a:latin typeface="Tahoma"/>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Tahoma"/>
              </a:rPr>
              <a:t>Seventh Outline Level</a:t>
            </a:r>
            <a:endParaRPr b="0" lang="pt-BR" sz="2000" spc="-1" strike="noStrike">
              <a:solidFill>
                <a:srgbClr val="000000"/>
              </a:solidFill>
              <a:latin typeface="Tahoma"/>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6781680" y="6324480"/>
            <a:ext cx="1904760" cy="456840"/>
          </a:xfrm>
          <a:prstGeom prst="rect">
            <a:avLst/>
          </a:prstGeom>
          <a:noFill/>
          <a:ln w="9360">
            <a:solidFill>
              <a:srgbClr val="ff9966"/>
            </a:solidFill>
            <a:miter/>
          </a:ln>
        </p:spPr>
        <p:txBody>
          <a:bodyPr numCol="1" spcCol="0" anchor="b">
            <a:noAutofit/>
          </a:bodyPr>
          <a:lstStyle>
            <a:lvl1pPr algn="r">
              <a:lnSpc>
                <a:spcPct val="100000"/>
              </a:lnSpc>
              <a:buNone/>
              <a:tabLst>
                <a:tab algn="l" pos="0"/>
              </a:tabLst>
              <a:defRPr b="0" lang="pt-BR" sz="1400" spc="-1" strike="noStrike">
                <a:solidFill>
                  <a:srgbClr val="000000"/>
                </a:solidFill>
                <a:latin typeface="Tahoma"/>
              </a:defRPr>
            </a:lvl1pPr>
          </a:lstStyle>
          <a:p>
            <a:pPr algn="r">
              <a:lnSpc>
                <a:spcPct val="100000"/>
              </a:lnSpc>
              <a:buNone/>
              <a:tabLst>
                <a:tab algn="l" pos="0"/>
              </a:tabLst>
            </a:pPr>
            <a:fld id="{42653588-AE4A-4F47-864C-E0B7C6186D9A}" type="slidenum">
              <a:rPr b="0" lang="pt-BR" sz="1400" spc="-1" strike="noStrike">
                <a:solidFill>
                  <a:srgbClr val="000000"/>
                </a:solidFill>
                <a:latin typeface="Tahoma"/>
              </a:rPr>
              <a:t>&lt;number&gt;</a:t>
            </a:fld>
            <a:endParaRPr b="0" lang="en-US" sz="1400" spc="-1" strike="noStrike">
              <a:latin typeface="Times New Roman"/>
            </a:endParaRPr>
          </a:p>
        </p:txBody>
      </p:sp>
      <p:sp>
        <p:nvSpPr>
          <p:cNvPr id="40" name="PlaceHolder 2"/>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pt-BR" sz="2400" spc="-1" strike="noStrike">
                <a:solidFill>
                  <a:srgbClr val="000000"/>
                </a:solidFill>
                <a:latin typeface="Tahoma"/>
              </a:rPr>
              <a:t>Click to edit the title text format</a:t>
            </a:r>
            <a:endParaRPr b="0" lang="pt-BR" sz="2400" spc="-1" strike="noStrike">
              <a:solidFill>
                <a:srgbClr val="000000"/>
              </a:solidFill>
              <a:latin typeface="Tahoma"/>
            </a:endParaRPr>
          </a:p>
        </p:txBody>
      </p:sp>
      <p:sp>
        <p:nvSpPr>
          <p:cNvPr id="41" name="PlaceHolder 3"/>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rgbClr val="000000"/>
                </a:solidFill>
                <a:latin typeface="Tahoma"/>
              </a:rPr>
              <a:t>Click to edit the outline text format</a:t>
            </a:r>
            <a:endParaRPr b="0" lang="pt-BR" sz="3200" spc="-1" strike="noStrike">
              <a:solidFill>
                <a:srgbClr val="000000"/>
              </a:solidFill>
              <a:latin typeface="Tahoma"/>
            </a:endParaRPr>
          </a:p>
          <a:p>
            <a:pPr lvl="1" marL="864000" indent="-324000">
              <a:spcBef>
                <a:spcPts val="1134"/>
              </a:spcBef>
              <a:buClr>
                <a:srgbClr val="000000"/>
              </a:buClr>
              <a:buSzPct val="75000"/>
              <a:buFont typeface="Symbol" charset="2"/>
              <a:buChar char=""/>
            </a:pPr>
            <a:r>
              <a:rPr b="0" lang="pt-BR" sz="2400" spc="-1" strike="noStrike">
                <a:solidFill>
                  <a:srgbClr val="000000"/>
                </a:solidFill>
                <a:latin typeface="Tahoma"/>
              </a:rPr>
              <a:t>Second Outline Level</a:t>
            </a:r>
            <a:endParaRPr b="0" lang="pt-BR" sz="2400" spc="-1" strike="noStrike">
              <a:solidFill>
                <a:srgbClr val="000000"/>
              </a:solidFill>
              <a:latin typeface="Tahoma"/>
            </a:endParaRPr>
          </a:p>
          <a:p>
            <a:pPr lvl="2" marL="1296000" indent="-288000">
              <a:spcBef>
                <a:spcPts val="850"/>
              </a:spcBef>
              <a:buClr>
                <a:srgbClr val="000000"/>
              </a:buClr>
              <a:buSzPct val="45000"/>
              <a:buFont typeface="Wingdings" charset="2"/>
              <a:buChar char=""/>
            </a:pPr>
            <a:r>
              <a:rPr b="0" lang="pt-BR" sz="2000" spc="-1" strike="noStrike">
                <a:solidFill>
                  <a:srgbClr val="000000"/>
                </a:solidFill>
                <a:latin typeface="Tahoma"/>
              </a:rPr>
              <a:t>Third Outline Level</a:t>
            </a:r>
            <a:endParaRPr b="0" lang="pt-BR" sz="2000" spc="-1" strike="noStrike">
              <a:solidFill>
                <a:srgbClr val="000000"/>
              </a:solidFill>
              <a:latin typeface="Tahoma"/>
            </a:endParaRPr>
          </a:p>
          <a:p>
            <a:pPr lvl="3" marL="1728000" indent="-216000">
              <a:spcBef>
                <a:spcPts val="567"/>
              </a:spcBef>
              <a:buClr>
                <a:srgbClr val="000000"/>
              </a:buClr>
              <a:buSzPct val="75000"/>
              <a:buFont typeface="Symbol" charset="2"/>
              <a:buChar char=""/>
            </a:pPr>
            <a:r>
              <a:rPr b="0" lang="pt-BR" sz="2000" spc="-1" strike="noStrike">
                <a:solidFill>
                  <a:srgbClr val="000000"/>
                </a:solidFill>
                <a:latin typeface="Tahoma"/>
              </a:rPr>
              <a:t>Fourth Outline Level</a:t>
            </a:r>
            <a:endParaRPr b="0" lang="pt-BR" sz="2000" spc="-1" strike="noStrike">
              <a:solidFill>
                <a:srgbClr val="000000"/>
              </a:solidFill>
              <a:latin typeface="Tahoma"/>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Tahoma"/>
              </a:rPr>
              <a:t>Fifth Outline Level</a:t>
            </a:r>
            <a:endParaRPr b="0" lang="pt-BR" sz="2000" spc="-1" strike="noStrike">
              <a:solidFill>
                <a:srgbClr val="000000"/>
              </a:solidFill>
              <a:latin typeface="Tahoma"/>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Tahoma"/>
              </a:rPr>
              <a:t>Sixth Outline Level</a:t>
            </a:r>
            <a:endParaRPr b="0" lang="pt-BR" sz="2000" spc="-1" strike="noStrike">
              <a:solidFill>
                <a:srgbClr val="000000"/>
              </a:solidFill>
              <a:latin typeface="Tahoma"/>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Tahoma"/>
              </a:rPr>
              <a:t>Seventh Outline Level</a:t>
            </a:r>
            <a:endParaRPr b="0" lang="pt-BR" sz="2000" spc="-1" strike="noStrike">
              <a:solidFill>
                <a:srgbClr val="000000"/>
              </a:solidFill>
              <a:latin typeface="Tahoma"/>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video" Target="../media/media9.mov"/><Relationship Id="rId2" Type="http://schemas.microsoft.com/office/2007/relationships/media" Target="../media/media9.mov"/><Relationship Id="rId3" Type="http://schemas.openxmlformats.org/officeDocument/2006/relationships/image" Target="../media/image10.pn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video" Target="../media/media11.mov"/><Relationship Id="rId2" Type="http://schemas.microsoft.com/office/2007/relationships/media" Target="../media/media11.mov"/><Relationship Id="rId3" Type="http://schemas.openxmlformats.org/officeDocument/2006/relationships/image" Target="../media/image12.pn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wmf"/><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6.wmf"/><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7.wmf"/><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wmf"/><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9.wmf"/><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4.wmf"/><Relationship Id="rId3" Type="http://schemas.openxmlformats.org/officeDocument/2006/relationships/oleObject" Target="../embeddings/oleObject2.bin"/><Relationship Id="rId4" Type="http://schemas.openxmlformats.org/officeDocument/2006/relationships/image" Target="../media/image5.wmf"/><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wmf"/><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video" Target="../media/media7.mov"/><Relationship Id="rId2" Type="http://schemas.microsoft.com/office/2007/relationships/media" Target="../media/media7.mov"/><Relationship Id="rId3" Type="http://schemas.openxmlformats.org/officeDocument/2006/relationships/image" Target="../media/image8.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Rectangle 5"/>
          <p:cNvSpPr/>
          <p:nvPr/>
        </p:nvSpPr>
        <p:spPr>
          <a:xfrm>
            <a:off x="3213720" y="5421600"/>
            <a:ext cx="5929920" cy="798480"/>
          </a:xfrm>
          <a:prstGeom prst="rect">
            <a:avLst/>
          </a:prstGeom>
          <a:solidFill>
            <a:srgbClr val="000099"/>
          </a:solidFill>
          <a:ln w="9525">
            <a:solidFill>
              <a:srgbClr val="ffffff"/>
            </a:solidFill>
            <a:miter/>
          </a:ln>
        </p:spPr>
        <p:style>
          <a:lnRef idx="0"/>
          <a:fillRef idx="0"/>
          <a:effectRef idx="0"/>
          <a:fontRef idx="minor"/>
        </p:style>
        <p:txBody>
          <a:bodyPr lIns="90000" rIns="90000" tIns="45000" bIns="45000" anchor="ctr">
            <a:noAutofit/>
          </a:bodyPr>
          <a:p>
            <a:pPr algn="ctr">
              <a:lnSpc>
                <a:spcPct val="65000"/>
              </a:lnSpc>
              <a:buNone/>
              <a:tabLst>
                <a:tab algn="l" pos="0"/>
              </a:tabLst>
            </a:pPr>
            <a:r>
              <a:rPr b="0" lang="pt-BR" sz="2590" spc="-1" strike="noStrike">
                <a:solidFill>
                  <a:srgbClr val="ffff00"/>
                </a:solidFill>
                <a:latin typeface="Arial Narrow"/>
              </a:rPr>
              <a:t>Embedding</a:t>
            </a:r>
            <a:endParaRPr b="0" lang="en-US" sz="2590" spc="-1" strike="noStrike">
              <a:latin typeface="Arial"/>
            </a:endParaRPr>
          </a:p>
        </p:txBody>
      </p:sp>
      <p:pic>
        <p:nvPicPr>
          <p:cNvPr id="85" name="Picture 6" descr="Resultado de imagem para DATA MINING"/>
          <p:cNvPicPr/>
          <p:nvPr/>
        </p:nvPicPr>
        <p:blipFill>
          <a:blip r:embed="rId1"/>
          <a:stretch/>
        </p:blipFill>
        <p:spPr>
          <a:xfrm>
            <a:off x="2801880" y="866880"/>
            <a:ext cx="3539880" cy="2356920"/>
          </a:xfrm>
          <a:prstGeom prst="rect">
            <a:avLst/>
          </a:prstGeom>
          <a:ln w="9525">
            <a:noFill/>
          </a:ln>
        </p:spPr>
      </p:pic>
      <p:sp>
        <p:nvSpPr>
          <p:cNvPr id="86" name="CaixaDeTexto 5"/>
          <p:cNvSpPr/>
          <p:nvPr/>
        </p:nvSpPr>
        <p:spPr>
          <a:xfrm>
            <a:off x="2347920" y="3333600"/>
            <a:ext cx="4447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pt-BR" sz="2400" spc="-1" strike="noStrike">
                <a:solidFill>
                  <a:srgbClr val="114ffb"/>
                </a:solidFill>
                <a:latin typeface="Tahoma"/>
              </a:rPr>
              <a:t>INTELIGÊNCIA ARTIFICIAL</a:t>
            </a:r>
            <a:endParaRPr b="0" lang="en-US" sz="2400" spc="-1" strike="noStrike">
              <a:latin typeface="Arial"/>
            </a:endParaRPr>
          </a:p>
        </p:txBody>
      </p:sp>
      <p:pic>
        <p:nvPicPr>
          <p:cNvPr id="87" name="Picture 7" descr=""/>
          <p:cNvPicPr/>
          <p:nvPr/>
        </p:nvPicPr>
        <p:blipFill>
          <a:blip r:embed="rId2"/>
          <a:stretch/>
        </p:blipFill>
        <p:spPr>
          <a:xfrm>
            <a:off x="611280" y="4371840"/>
            <a:ext cx="2466720" cy="1847520"/>
          </a:xfrm>
          <a:prstGeom prst="rect">
            <a:avLst/>
          </a:prstGeom>
          <a:ln w="9525">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21"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Mais a fundo (3)</a:t>
            </a:r>
            <a:endParaRPr b="0" lang="en-US" sz="1800" spc="-1" strike="noStrike">
              <a:latin typeface="Arial"/>
            </a:endParaRPr>
          </a:p>
        </p:txBody>
      </p:sp>
      <p:sp>
        <p:nvSpPr>
          <p:cNvPr id="122" name="Caixa de Texto 6"/>
          <p:cNvSpPr/>
          <p:nvPr/>
        </p:nvSpPr>
        <p:spPr>
          <a:xfrm>
            <a:off x="395640" y="6163200"/>
            <a:ext cx="824436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pt-BR" sz="1600" spc="-1" strike="noStrike">
                <a:solidFill>
                  <a:srgbClr val="ff0000"/>
                </a:solidFill>
                <a:latin typeface="Tahoma"/>
              </a:rPr>
              <a:t>E quando da inclusão da palavra “banco” ?</a:t>
            </a:r>
            <a:endParaRPr b="0" lang="en-US" sz="1600" spc="-1" strike="noStrike">
              <a:latin typeface="Arial"/>
            </a:endParaRPr>
          </a:p>
        </p:txBody>
      </p:sp>
      <p:pic>
        <p:nvPicPr>
          <p:cNvPr id="123" name="" descr="">
            <a:hlinkClick r:id="" action="ppaction://media"/>
          </p:cNvPr>
          <p:cNvPicPr/>
          <p:nvPr>
            <a:videoFile r:link="rId1"/>
            <p:extLst>
              <p:ext uri="{DAA4B4D4-6D71-4841-9C94-3DE7FCFB9230}">
                <p14:media r:embed="rId2"/>
              </p:ext>
            </p:extLst>
          </p:nvPr>
        </p:nvPicPr>
        <p:blipFill>
          <a:blip r:embed="rId3"/>
          <a:stretch>
            <a:fillRect/>
          </a:stretch>
        </p:blipFill>
        <p:spPr>
          <a:xfrm>
            <a:off x="1114920" y="2204640"/>
            <a:ext cx="6928920" cy="36795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25" name="Google Shape;406;p38"/>
          <p:cNvSpPr/>
          <p:nvPr/>
        </p:nvSpPr>
        <p:spPr>
          <a:xfrm>
            <a:off x="509760" y="1712880"/>
            <a:ext cx="83833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Mais a fundo (4) - Importância do contexto: Mecanismo de Atenção!</a:t>
            </a:r>
            <a:endParaRPr b="0" lang="en-US" sz="1800" spc="-1" strike="noStrike">
              <a:latin typeface="Arial"/>
            </a:endParaRPr>
          </a:p>
        </p:txBody>
      </p:sp>
      <p:sp>
        <p:nvSpPr>
          <p:cNvPr id="126" name="Caixa de Texto 6"/>
          <p:cNvSpPr/>
          <p:nvPr/>
        </p:nvSpPr>
        <p:spPr>
          <a:xfrm>
            <a:off x="395640" y="6163200"/>
            <a:ext cx="8244360" cy="5763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pt-BR" sz="1600" spc="-1" strike="noStrike">
                <a:solidFill>
                  <a:srgbClr val="ff0000"/>
                </a:solidFill>
                <a:latin typeface="Tahoma"/>
              </a:rPr>
              <a:t>Estava no banco fazendo um depósito</a:t>
            </a:r>
            <a:endParaRPr b="0" lang="en-US" sz="1600" spc="-1" strike="noStrike">
              <a:latin typeface="Arial"/>
            </a:endParaRPr>
          </a:p>
          <a:p>
            <a:pPr algn="ctr">
              <a:lnSpc>
                <a:spcPct val="100000"/>
              </a:lnSpc>
              <a:buNone/>
              <a:tabLst>
                <a:tab algn="l" pos="0"/>
              </a:tabLst>
            </a:pPr>
            <a:r>
              <a:rPr b="0" lang="pt-BR" sz="1600" spc="-1" strike="noStrike">
                <a:solidFill>
                  <a:srgbClr val="ff0000"/>
                </a:solidFill>
                <a:latin typeface="Tahoma"/>
              </a:rPr>
              <a:t>Escolha um banco e sente-se</a:t>
            </a:r>
            <a:endParaRPr b="0" lang="en-US" sz="1600" spc="-1" strike="noStrike">
              <a:latin typeface="Arial"/>
            </a:endParaRPr>
          </a:p>
        </p:txBody>
      </p:sp>
      <p:pic>
        <p:nvPicPr>
          <p:cNvPr id="127" name="" descr="">
            <a:hlinkClick r:id="" action="ppaction://media"/>
          </p:cNvPr>
          <p:cNvPicPr/>
          <p:nvPr>
            <a:videoFile r:link="rId1"/>
            <p:extLst>
              <p:ext uri="{DAA4B4D4-6D71-4841-9C94-3DE7FCFB9230}">
                <p14:media r:embed="rId2"/>
              </p:ext>
            </p:extLst>
          </p:nvPr>
        </p:nvPicPr>
        <p:blipFill>
          <a:blip r:embed="rId3"/>
          <a:stretch>
            <a:fillRect/>
          </a:stretch>
        </p:blipFill>
        <p:spPr>
          <a:xfrm>
            <a:off x="828000" y="2204640"/>
            <a:ext cx="7530120" cy="39906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29"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Mais a fundo (5) - Embeddings realistas</a:t>
            </a:r>
            <a:endParaRPr b="0" lang="en-US" sz="1800" spc="-1" strike="noStrike">
              <a:latin typeface="Arial"/>
            </a:endParaRPr>
          </a:p>
        </p:txBody>
      </p:sp>
      <p:sp>
        <p:nvSpPr>
          <p:cNvPr id="130" name="Caixa de Texto 1"/>
          <p:cNvSpPr/>
          <p:nvPr/>
        </p:nvSpPr>
        <p:spPr>
          <a:xfrm>
            <a:off x="611640" y="2421360"/>
            <a:ext cx="8172000" cy="5763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1c1c1c"/>
              </a:buClr>
              <a:buFont typeface="Arial"/>
              <a:buChar char="•"/>
            </a:pPr>
            <a:r>
              <a:rPr b="0" lang="pt-BR" sz="1600" spc="-1" strike="noStrike">
                <a:solidFill>
                  <a:srgbClr val="1c1c1c"/>
                </a:solidFill>
                <a:latin typeface="Tahoma"/>
              </a:rPr>
              <a:t>Nos exemplos, trabalhamos com Embeddings de </a:t>
            </a:r>
            <a:r>
              <a:rPr b="1" lang="pt-BR" sz="1600" spc="-1" strike="noStrike">
                <a:solidFill>
                  <a:srgbClr val="1c1c1c"/>
                </a:solidFill>
                <a:latin typeface="Tahoma"/>
              </a:rPr>
              <a:t>2</a:t>
            </a:r>
            <a:r>
              <a:rPr b="0" lang="pt-BR" sz="1600" spc="-1" strike="noStrike">
                <a:solidFill>
                  <a:srgbClr val="1c1c1c"/>
                </a:solidFill>
                <a:latin typeface="Tahoma"/>
              </a:rPr>
              <a:t> dimensões.</a:t>
            </a: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Na prática, trabalhamos com Embeddings de </a:t>
            </a:r>
            <a:r>
              <a:rPr b="1" lang="pt-BR" sz="1600" spc="-1" strike="noStrike">
                <a:solidFill>
                  <a:srgbClr val="1c1c1c"/>
                </a:solidFill>
                <a:latin typeface="Tahoma"/>
              </a:rPr>
              <a:t>512 </a:t>
            </a:r>
            <a:r>
              <a:rPr b="0" lang="pt-BR" sz="1600" spc="-1" strike="noStrike">
                <a:solidFill>
                  <a:srgbClr val="1c1c1c"/>
                </a:solidFill>
                <a:latin typeface="Tahoma"/>
              </a:rPr>
              <a:t>a </a:t>
            </a:r>
            <a:r>
              <a:rPr b="1" lang="pt-BR" sz="1600" spc="-1" strike="noStrike">
                <a:solidFill>
                  <a:srgbClr val="1c1c1c"/>
                </a:solidFill>
                <a:latin typeface="Tahoma"/>
              </a:rPr>
              <a:t>4096 </a:t>
            </a:r>
            <a:r>
              <a:rPr b="0" lang="pt-BR" sz="1600" spc="-1" strike="noStrike">
                <a:solidFill>
                  <a:srgbClr val="1c1c1c"/>
                </a:solidFill>
                <a:latin typeface="Tahoma"/>
              </a:rPr>
              <a:t>dimensões.</a:t>
            </a:r>
            <a:endParaRPr b="0" lang="en-US" sz="1600" spc="-1" strike="noStrike">
              <a:latin typeface="Arial"/>
            </a:endParaRPr>
          </a:p>
        </p:txBody>
      </p:sp>
      <p:graphicFrame>
        <p:nvGraphicFramePr>
          <p:cNvPr id="131" name="Imagem 4"/>
          <p:cNvGraphicFramePr/>
          <p:nvPr/>
        </p:nvGraphicFramePr>
        <p:xfrm>
          <a:off x="1188000" y="3285360"/>
          <a:ext cx="6824520" cy="3383640"/>
        </p:xfrm>
        <a:graphic>
          <a:graphicData uri="http://schemas.openxmlformats.org/presentationml/2006/ole">
            <p:oleObj progId="Paint.Picture" r:id="rId1" spid="">
              <p:embed/>
              <p:pic>
                <p:nvPicPr>
                  <p:cNvPr id="132" name="Imagem 4" descr=""/>
                  <p:cNvPicPr/>
                  <p:nvPr/>
                </p:nvPicPr>
                <p:blipFill>
                  <a:blip r:embed="rId2"/>
                  <a:stretch/>
                </p:blipFill>
                <p:spPr>
                  <a:xfrm>
                    <a:off x="1188000" y="3285360"/>
                    <a:ext cx="6824520" cy="338364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34"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Vetores (1)</a:t>
            </a:r>
            <a:endParaRPr b="0" lang="en-US" sz="1800" spc="-1" strike="noStrike">
              <a:latin typeface="Arial"/>
            </a:endParaRPr>
          </a:p>
        </p:txBody>
      </p:sp>
      <p:sp>
        <p:nvSpPr>
          <p:cNvPr id="135" name="Caixa de Texto 1"/>
          <p:cNvSpPr/>
          <p:nvPr/>
        </p:nvSpPr>
        <p:spPr>
          <a:xfrm>
            <a:off x="611640" y="2421360"/>
            <a:ext cx="8172000" cy="30099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1c1c1c"/>
              </a:buClr>
              <a:buFont typeface="Arial"/>
              <a:buChar char="•"/>
            </a:pPr>
            <a:r>
              <a:rPr b="0" lang="pt-BR" sz="1600" spc="-1" strike="noStrike">
                <a:solidFill>
                  <a:srgbClr val="1c1c1c"/>
                </a:solidFill>
                <a:latin typeface="Tahoma"/>
              </a:rPr>
              <a:t>Um Vetor, na Ciência da Computação, pode ser definido como um array de números. Ou como uma Matrix de uma só coluna. Em Python, a biblioteca mais utilizada para trabalhar com vetores é a NumPy.</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Os vetores também podem ser representados como setas em um plano, ou em um espaço de maiores dimensões, como um Hiperplano. Dois componentes super importantes dos vetores são a sua Magnitude, ou o seu tamanho, e a sua Direção.</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Essas setas podem ser representadas como uma sequência de números ou como coordenadas. O número de coordenadas que um Embedding tem é o número de dimensões do espaço vetorial onde ele se encontra.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37"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Vetores (2)</a:t>
            </a:r>
            <a:endParaRPr b="0" lang="en-US" sz="1800" spc="-1" strike="noStrike">
              <a:latin typeface="Arial"/>
            </a:endParaRPr>
          </a:p>
        </p:txBody>
      </p:sp>
      <p:pic>
        <p:nvPicPr>
          <p:cNvPr id="138" name="Imagem 2" descr=""/>
          <p:cNvPicPr/>
          <p:nvPr/>
        </p:nvPicPr>
        <p:blipFill>
          <a:blip r:embed="rId1"/>
          <a:stretch/>
        </p:blipFill>
        <p:spPr>
          <a:xfrm>
            <a:off x="4644360" y="2133000"/>
            <a:ext cx="3904920" cy="4133520"/>
          </a:xfrm>
          <a:prstGeom prst="rect">
            <a:avLst/>
          </a:prstGeom>
          <a:ln w="0">
            <a:noFill/>
          </a:ln>
        </p:spPr>
      </p:pic>
      <p:sp>
        <p:nvSpPr>
          <p:cNvPr id="139" name="Caixa de Texto 3"/>
          <p:cNvSpPr/>
          <p:nvPr/>
        </p:nvSpPr>
        <p:spPr>
          <a:xfrm>
            <a:off x="509760" y="2349000"/>
            <a:ext cx="3690360" cy="4470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Exemplo de um vetor com as coordenadas (4, 3) em um plano 2D, (bidimensional): sua seta parte da Origem (0, 0) e se encerra exatamente no ponto com a coordenada horizontal x=4 e a coordenada vertical y=3.</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Podem existir vetores com mais dimensões, por exemplo em 3D. O vetor com coordenadas (4, 3, 1) possui três dimensões e, portanto, mora em um espaço tridimensional. Este vetor também parte da origem (0, 0, 0) e se encerra nas coordenadas horizontal x = 4, vertical y = 3 e de profundidade z = 1.</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41"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Vetores (3) - Direção de Vetores</a:t>
            </a:r>
            <a:endParaRPr b="0" lang="en-US" sz="1800" spc="-1" strike="noStrike">
              <a:latin typeface="Arial"/>
            </a:endParaRPr>
          </a:p>
        </p:txBody>
      </p:sp>
      <p:sp>
        <p:nvSpPr>
          <p:cNvPr id="142" name="Caixa de Texto 3"/>
          <p:cNvSpPr/>
          <p:nvPr/>
        </p:nvSpPr>
        <p:spPr>
          <a:xfrm>
            <a:off x="509760" y="2349000"/>
            <a:ext cx="3685320" cy="20365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A Direção de um vetor pode ser encontrada a partir das suas coordenadas. Por exemplo, esse vetor com coordenadas (4, 3), dado que o ângulo entre ele e o eixo horizontal é Theta, então a Tangente de Theta é precisamente 3/4.</a:t>
            </a:r>
            <a:endParaRPr b="0" lang="en-US" sz="1600" spc="-1" strike="noStrike">
              <a:latin typeface="Arial"/>
            </a:endParaRPr>
          </a:p>
        </p:txBody>
      </p:sp>
      <p:pic>
        <p:nvPicPr>
          <p:cNvPr id="143" name="Imagem 1" descr=""/>
          <p:cNvPicPr/>
          <p:nvPr/>
        </p:nvPicPr>
        <p:blipFill>
          <a:blip r:embed="rId1"/>
          <a:stretch/>
        </p:blipFill>
        <p:spPr>
          <a:xfrm>
            <a:off x="4500360" y="1989000"/>
            <a:ext cx="3866760" cy="42192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45"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Vetores (4) - Magnitude de Vetores</a:t>
            </a:r>
            <a:endParaRPr b="0" lang="en-US" sz="1800" spc="-1" strike="noStrike">
              <a:latin typeface="Arial"/>
            </a:endParaRPr>
          </a:p>
        </p:txBody>
      </p:sp>
      <p:sp>
        <p:nvSpPr>
          <p:cNvPr id="146" name="Caixa de Texto 3"/>
          <p:cNvSpPr/>
          <p:nvPr/>
        </p:nvSpPr>
        <p:spPr>
          <a:xfrm>
            <a:off x="509760" y="2349000"/>
            <a:ext cx="8253360" cy="3009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A Magnitude, ou tamanho, dos vetores podem ser definidos de diversas formas. A boa notícia é que todas elas também se baseiam nas coordenadas do vetor e emulam distâncias que nós utilizamos na vida real. Afinal de contas, a Magnitude do vetor é a distância da Origem até a coordenada final do vetor.</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Formas de cálculo de distância de vetores:</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marL="285840" indent="-285840" algn="just">
              <a:lnSpc>
                <a:spcPct val="100000"/>
              </a:lnSpc>
              <a:buClr>
                <a:srgbClr val="1c1c1c"/>
              </a:buClr>
              <a:buFont typeface="Arial"/>
              <a:buChar char="•"/>
              <a:tabLst>
                <a:tab algn="l" pos="0"/>
              </a:tabLst>
            </a:pPr>
            <a:r>
              <a:rPr b="1" lang="pt-BR" sz="1600" spc="-1" strike="noStrike">
                <a:solidFill>
                  <a:srgbClr val="1c1c1c"/>
                </a:solidFill>
                <a:latin typeface="Tahoma"/>
              </a:rPr>
              <a:t>Norma L1 - a distância de Manhattan, do Táxi</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marL="285840" indent="-285840" algn="just">
              <a:lnSpc>
                <a:spcPct val="100000"/>
              </a:lnSpc>
              <a:buClr>
                <a:srgbClr val="1c1c1c"/>
              </a:buClr>
              <a:buFont typeface="Arial"/>
              <a:buChar char="•"/>
              <a:tabLst>
                <a:tab algn="l" pos="0"/>
              </a:tabLst>
            </a:pPr>
            <a:r>
              <a:rPr b="1" lang="pt-BR" sz="1600" spc="-1" strike="noStrike">
                <a:solidFill>
                  <a:srgbClr val="1c1c1c"/>
                </a:solidFill>
                <a:latin typeface="Tahoma"/>
              </a:rPr>
              <a:t>Norma L2 - a distância Euclidiana, do Helicóptero</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marL="285840" indent="-285840" algn="just">
              <a:lnSpc>
                <a:spcPct val="100000"/>
              </a:lnSpc>
              <a:buClr>
                <a:srgbClr val="1c1c1c"/>
              </a:buClr>
              <a:buFont typeface="Arial"/>
              <a:buChar char="•"/>
              <a:tabLst>
                <a:tab algn="l" pos="0"/>
              </a:tabLst>
            </a:pPr>
            <a:r>
              <a:rPr b="1" lang="pt-BR" sz="1600" spc="-1" strike="noStrike">
                <a:solidFill>
                  <a:srgbClr val="1c1c1c"/>
                </a:solidFill>
                <a:latin typeface="Tahoma"/>
              </a:rPr>
              <a:t>Distância de Cosseno</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48"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Distâncias e Similaridades</a:t>
            </a:r>
            <a:endParaRPr b="0" lang="en-US" sz="1800" spc="-1" strike="noStrike">
              <a:latin typeface="Arial"/>
            </a:endParaRPr>
          </a:p>
        </p:txBody>
      </p:sp>
      <p:sp>
        <p:nvSpPr>
          <p:cNvPr id="149" name="Caixa de Texto 1"/>
          <p:cNvSpPr/>
          <p:nvPr/>
        </p:nvSpPr>
        <p:spPr>
          <a:xfrm>
            <a:off x="611640" y="2421360"/>
            <a:ext cx="8172000" cy="8197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1c1c1c"/>
              </a:buClr>
              <a:buFont typeface="Arial"/>
              <a:buChar char="•"/>
            </a:pPr>
            <a:r>
              <a:rPr b="0" lang="pt-BR" sz="1600" spc="-1" strike="noStrike">
                <a:solidFill>
                  <a:srgbClr val="1c1c1c"/>
                </a:solidFill>
                <a:latin typeface="Tahoma"/>
              </a:rPr>
              <a:t>Os modelos de Embeddings tendem a posicionar seus tokens, ou palavras, ou textos similares próximos uns aos outros. E dado que cada Embedding tem a sua posição exata, conseguimos medir as distâncias entre eles.</a:t>
            </a:r>
            <a:endParaRPr b="0" lang="en-US" sz="1600" spc="-1" strike="noStrike">
              <a:latin typeface="Arial"/>
            </a:endParaRPr>
          </a:p>
        </p:txBody>
      </p:sp>
      <p:pic>
        <p:nvPicPr>
          <p:cNvPr id="150" name="Imagem 2" descr=""/>
          <p:cNvPicPr/>
          <p:nvPr/>
        </p:nvPicPr>
        <p:blipFill>
          <a:blip r:embed="rId1"/>
          <a:stretch/>
        </p:blipFill>
        <p:spPr>
          <a:xfrm>
            <a:off x="252000" y="3429000"/>
            <a:ext cx="5971680" cy="3209400"/>
          </a:xfrm>
          <a:prstGeom prst="rect">
            <a:avLst/>
          </a:prstGeom>
          <a:ln w="0">
            <a:noFill/>
          </a:ln>
        </p:spPr>
      </p:pic>
      <p:sp>
        <p:nvSpPr>
          <p:cNvPr id="151" name="Caixa de Texto 5"/>
          <p:cNvSpPr/>
          <p:nvPr/>
        </p:nvSpPr>
        <p:spPr>
          <a:xfrm>
            <a:off x="6224400" y="3285000"/>
            <a:ext cx="2529360" cy="34966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Se medirmos constataremos que a distância entre "cachorro" e "gato", e "cachorro" e "cavalo" é muito menor do que entre, por exemplo, "cachorro" e "maçã".</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Embeddings semelhantes vão estar próximos, com uma distância curta entre si.</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53"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Norma L1: a distância do Táxi (1)</a:t>
            </a:r>
            <a:endParaRPr b="0" lang="en-US" sz="1800" spc="-1" strike="noStrike">
              <a:latin typeface="Arial"/>
            </a:endParaRPr>
          </a:p>
        </p:txBody>
      </p:sp>
      <p:sp>
        <p:nvSpPr>
          <p:cNvPr id="154" name="Caixa de Texto 3"/>
          <p:cNvSpPr/>
          <p:nvPr/>
        </p:nvSpPr>
        <p:spPr>
          <a:xfrm>
            <a:off x="509760" y="2349000"/>
            <a:ext cx="3811680" cy="4713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A primeira forma de medir distância é: imagine que você vive em uma cidade formada por quadras quadradas com ruas totalmente perpendiculares. Temos ruas verticais e horizontais, todas de mão dupla. E a única forma de se locomover nessa cidade é pelas ruas, de Táxi, por exemplo.</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Portanto, para sairmos da Origem (0, 0) e chegarmos à coordenada final do nosso Vetor (4, 3), precisamos andar 4 quadras horizontais e 3 quadras verticais. Portanto, a nossa distância total é de 4 + 3 = 7. Andamos 7 unidades de medida para chegar no final do nosso vetor.</a:t>
            </a:r>
            <a:endParaRPr b="0" lang="en-US" sz="1600" spc="-1" strike="noStrike">
              <a:latin typeface="Arial"/>
            </a:endParaRPr>
          </a:p>
        </p:txBody>
      </p:sp>
      <p:pic>
        <p:nvPicPr>
          <p:cNvPr id="155" name="Imagem 1" descr=""/>
          <p:cNvPicPr/>
          <p:nvPr/>
        </p:nvPicPr>
        <p:blipFill>
          <a:blip r:embed="rId1"/>
          <a:stretch/>
        </p:blipFill>
        <p:spPr>
          <a:xfrm>
            <a:off x="4860360" y="2564640"/>
            <a:ext cx="3847680" cy="38286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57"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Norma L1: a distância do Táxi (2)</a:t>
            </a:r>
            <a:endParaRPr b="0" lang="en-US" sz="1800" spc="-1" strike="noStrike">
              <a:latin typeface="Arial"/>
            </a:endParaRPr>
          </a:p>
        </p:txBody>
      </p:sp>
      <p:sp>
        <p:nvSpPr>
          <p:cNvPr id="158" name="Caixa de Texto 3"/>
          <p:cNvSpPr/>
          <p:nvPr/>
        </p:nvSpPr>
        <p:spPr>
          <a:xfrm>
            <a:off x="509760" y="2349000"/>
            <a:ext cx="3811680" cy="4713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Por que os valores absolutos? </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Porque os valores das coordenadas a e b podem ser positivos ou negativos, mas, a distância é sempre positiva.</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Diferentes caminhos levam à mesma distância da </a:t>
            </a:r>
            <a:r>
              <a:rPr b="1" lang="pt-BR" sz="1600" spc="-1" strike="noStrike">
                <a:solidFill>
                  <a:srgbClr val="1c1c1c"/>
                </a:solidFill>
                <a:latin typeface="Tahoma"/>
              </a:rPr>
              <a:t>Norma L1.</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A Norma L1 é chamada também  por Distância de Manhattan. Isso acontece porque o distrito de Manhattan, em Nova Iorque, segue no geral esse formato de quadras com ruas perpendiculares</a:t>
            </a:r>
            <a:endParaRPr b="0" lang="en-US" sz="1600" spc="-1" strike="noStrike">
              <a:latin typeface="Arial"/>
            </a:endParaRPr>
          </a:p>
        </p:txBody>
      </p:sp>
      <p:pic>
        <p:nvPicPr>
          <p:cNvPr id="159" name="Imagem 2" descr=""/>
          <p:cNvPicPr/>
          <p:nvPr/>
        </p:nvPicPr>
        <p:blipFill>
          <a:blip r:embed="rId1"/>
          <a:stretch/>
        </p:blipFill>
        <p:spPr>
          <a:xfrm>
            <a:off x="4644360" y="2277000"/>
            <a:ext cx="4161960" cy="4133520"/>
          </a:xfrm>
          <a:prstGeom prst="rect">
            <a:avLst/>
          </a:prstGeom>
          <a:ln w="0">
            <a:noFill/>
          </a:ln>
        </p:spPr>
      </p:pic>
      <p:pic>
        <p:nvPicPr>
          <p:cNvPr id="160" name="Imagem 4" descr=""/>
          <p:cNvPicPr/>
          <p:nvPr/>
        </p:nvPicPr>
        <p:blipFill>
          <a:blip r:embed="rId2"/>
          <a:stretch/>
        </p:blipFill>
        <p:spPr>
          <a:xfrm>
            <a:off x="828000" y="4653360"/>
            <a:ext cx="3124440" cy="406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Google Shape;369;p34"/>
          <p:cNvSpPr/>
          <p:nvPr/>
        </p:nvSpPr>
        <p:spPr>
          <a:xfrm>
            <a:off x="1763640" y="2465280"/>
            <a:ext cx="6192360" cy="761400"/>
          </a:xfrm>
          <a:prstGeom prst="rect">
            <a:avLst/>
          </a:prstGeom>
          <a:noFill/>
          <a:ln w="9525">
            <a:noFill/>
          </a:ln>
        </p:spPr>
        <p:style>
          <a:lnRef idx="0"/>
          <a:fillRef idx="0"/>
          <a:effectRef idx="0"/>
          <a:fontRef idx="minor"/>
        </p:style>
        <p:txBody>
          <a:bodyPr anchor="t">
            <a:spAutoFit/>
          </a:bodyPr>
          <a:p>
            <a:pPr algn="ctr">
              <a:lnSpc>
                <a:spcPct val="100000"/>
              </a:lnSpc>
              <a:buNone/>
              <a:tabLst>
                <a:tab algn="l" pos="0"/>
              </a:tabLst>
            </a:pPr>
            <a:r>
              <a:rPr b="1" lang="pt-BR" sz="4400" spc="-1" strike="noStrike">
                <a:solidFill>
                  <a:srgbClr val="0070c0"/>
                </a:solidFill>
                <a:latin typeface="Calibri"/>
              </a:rPr>
              <a:t>Embedding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62"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Norma L2: a Distância Euclidiana, do Helicóptero (1)</a:t>
            </a:r>
            <a:endParaRPr b="0" lang="en-US" sz="1800" spc="-1" strike="noStrike">
              <a:latin typeface="Arial"/>
            </a:endParaRPr>
          </a:p>
        </p:txBody>
      </p:sp>
      <p:sp>
        <p:nvSpPr>
          <p:cNvPr id="163" name="Caixa de Texto 3"/>
          <p:cNvSpPr/>
          <p:nvPr/>
        </p:nvSpPr>
        <p:spPr>
          <a:xfrm>
            <a:off x="509760" y="2349000"/>
            <a:ext cx="3811680" cy="4470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Para uma segunda forma de medir distância, imagine que nesta mesma cidade, em todas as esquinas existe um heliponto onde você pode simplesmente pegar um helicóptero e viajar em linha reta até onde quer chegar.</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Neste caso, para sairmos da Origem (0, 0) e chegarmos ao final do nosso Vetor (4, 3), nós podemos pegar a Hipotenusa, ou seja, a linha reta entre os dois pontos deste plano.</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O melhor caminho que podemos fazer é a raiz quadrada de 4^2 mais 3^2, que é igual a 5.</a:t>
            </a:r>
            <a:endParaRPr b="0" lang="en-US" sz="1600" spc="-1" strike="noStrike">
              <a:latin typeface="Arial"/>
            </a:endParaRPr>
          </a:p>
        </p:txBody>
      </p:sp>
      <p:pic>
        <p:nvPicPr>
          <p:cNvPr id="164" name="Imagem 2" descr=""/>
          <p:cNvPicPr/>
          <p:nvPr/>
        </p:nvPicPr>
        <p:blipFill>
          <a:blip r:embed="rId1"/>
          <a:stretch/>
        </p:blipFill>
        <p:spPr>
          <a:xfrm>
            <a:off x="4644360" y="2493000"/>
            <a:ext cx="4066920" cy="33620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66"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Norma L2: a Distância Euclidiana, do Helicóptero (2)</a:t>
            </a:r>
            <a:endParaRPr b="0" lang="en-US" sz="1800" spc="-1" strike="noStrike">
              <a:latin typeface="Arial"/>
            </a:endParaRPr>
          </a:p>
        </p:txBody>
      </p:sp>
      <p:sp>
        <p:nvSpPr>
          <p:cNvPr id="167" name="Caixa de Texto 3"/>
          <p:cNvSpPr/>
          <p:nvPr/>
        </p:nvSpPr>
        <p:spPr>
          <a:xfrm>
            <a:off x="509760" y="2349000"/>
            <a:ext cx="3811680" cy="4713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Esta medida de distância é conhecida como Norma L2, ou a Distância Euclidiana. E quando medimos esta distância da origem (0,0) até a coordenada final do vetor (a,b), temos exatamente o cálculo da hipotenusa, ou seja, a raiz quadrada da soma dos quadrados das coordenadas.</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Sabemos que a menor distância entre dois pontos é uma linha reta. Portanto, a Norma L2, ou Distância Euclidiana, vai ser sempre menor (ou igual) à Norma L1.</a:t>
            </a:r>
            <a:endParaRPr b="0" lang="en-US" sz="1600" spc="-1" strike="noStrike">
              <a:latin typeface="Arial"/>
            </a:endParaRPr>
          </a:p>
        </p:txBody>
      </p:sp>
      <p:pic>
        <p:nvPicPr>
          <p:cNvPr id="168" name="Imagem 1" descr=""/>
          <p:cNvPicPr/>
          <p:nvPr/>
        </p:nvPicPr>
        <p:blipFill>
          <a:blip r:embed="rId1"/>
          <a:stretch/>
        </p:blipFill>
        <p:spPr>
          <a:xfrm>
            <a:off x="755640" y="4725000"/>
            <a:ext cx="3302280" cy="397800"/>
          </a:xfrm>
          <a:prstGeom prst="rect">
            <a:avLst/>
          </a:prstGeom>
          <a:ln w="0">
            <a:noFill/>
          </a:ln>
        </p:spPr>
      </p:pic>
      <p:pic>
        <p:nvPicPr>
          <p:cNvPr id="169" name="Imagem 4" descr=""/>
          <p:cNvPicPr/>
          <p:nvPr/>
        </p:nvPicPr>
        <p:blipFill>
          <a:blip r:embed="rId2"/>
          <a:stretch/>
        </p:blipFill>
        <p:spPr>
          <a:xfrm>
            <a:off x="4847760" y="4596840"/>
            <a:ext cx="3921480" cy="525960"/>
          </a:xfrm>
          <a:prstGeom prst="rect">
            <a:avLst/>
          </a:prstGeom>
          <a:ln w="0">
            <a:noFill/>
          </a:ln>
        </p:spPr>
      </p:pic>
      <p:sp>
        <p:nvSpPr>
          <p:cNvPr id="170" name="Caixa de Texto 5"/>
          <p:cNvSpPr/>
          <p:nvPr/>
        </p:nvSpPr>
        <p:spPr>
          <a:xfrm>
            <a:off x="4759920" y="4290120"/>
            <a:ext cx="4008960" cy="333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Desenvolvendo o cálculo:</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72"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Similaridade de Embeddings (1)</a:t>
            </a:r>
            <a:endParaRPr b="0" lang="en-US" sz="1800" spc="-1" strike="noStrike">
              <a:latin typeface="Arial"/>
            </a:endParaRPr>
          </a:p>
        </p:txBody>
      </p:sp>
      <p:sp>
        <p:nvSpPr>
          <p:cNvPr id="173" name="Caixa de Texto 3"/>
          <p:cNvSpPr/>
          <p:nvPr/>
        </p:nvSpPr>
        <p:spPr>
          <a:xfrm>
            <a:off x="509760" y="2349000"/>
            <a:ext cx="4061160" cy="4713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Vimos como medir a Magnitude dos Embeddings (ou Vetores), ou seja, a distância da Origem até a coordenada final do vetor. Mas e a </a:t>
            </a:r>
            <a:r>
              <a:rPr b="1" lang="pt-BR" sz="1600" spc="-1" strike="noStrike">
                <a:solidFill>
                  <a:srgbClr val="1c1c1c"/>
                </a:solidFill>
                <a:latin typeface="Tahoma"/>
              </a:rPr>
              <a:t>distância entre dois Embeddings</a:t>
            </a:r>
            <a:r>
              <a:rPr b="0" lang="pt-BR" sz="1600" spc="-1" strike="noStrike">
                <a:solidFill>
                  <a:srgbClr val="1c1c1c"/>
                </a:solidFill>
                <a:latin typeface="Tahoma"/>
              </a:rPr>
              <a:t>? </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Por exemplo, qual a diferença entre o vetor (1,5) e o vetor (6, 2)?</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Já sabemos que quanto mais semelhantes/similares os Embeddings são,</a:t>
            </a: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mais próximos eles ficam. </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1" lang="pt-BR" sz="1600" spc="-1" strike="noStrike">
                <a:solidFill>
                  <a:srgbClr val="1c1c1c"/>
                </a:solidFill>
                <a:latin typeface="Tahoma"/>
              </a:rPr>
              <a:t>Portanto, quanto menor a distância entre dois Embeddings, maior a tendência de os textos originais serem </a:t>
            </a:r>
            <a:r>
              <a:rPr b="1" lang="pt-BR" sz="1600" spc="-1" strike="noStrike">
                <a:solidFill>
                  <a:srgbClr val="ff0000"/>
                </a:solidFill>
                <a:latin typeface="Tahoma"/>
              </a:rPr>
              <a:t>semanticamente </a:t>
            </a:r>
            <a:r>
              <a:rPr b="1" lang="pt-BR" sz="1600" spc="-1" strike="noStrike">
                <a:solidFill>
                  <a:srgbClr val="1c1c1c"/>
                </a:solidFill>
                <a:latin typeface="Tahoma"/>
              </a:rPr>
              <a:t>parecidos.</a:t>
            </a:r>
            <a:endParaRPr b="0" lang="en-US" sz="1600" spc="-1" strike="noStrike">
              <a:latin typeface="Arial"/>
            </a:endParaRPr>
          </a:p>
        </p:txBody>
      </p:sp>
      <p:pic>
        <p:nvPicPr>
          <p:cNvPr id="174" name="Imagem 2" descr=""/>
          <p:cNvPicPr/>
          <p:nvPr/>
        </p:nvPicPr>
        <p:blipFill>
          <a:blip r:embed="rId1"/>
          <a:stretch/>
        </p:blipFill>
        <p:spPr>
          <a:xfrm>
            <a:off x="5004360" y="2204640"/>
            <a:ext cx="4009680" cy="41526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76"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Similaridade de Embeddings (2)</a:t>
            </a:r>
            <a:endParaRPr b="0" lang="en-US" sz="1800" spc="-1" strike="noStrike">
              <a:latin typeface="Arial"/>
            </a:endParaRPr>
          </a:p>
        </p:txBody>
      </p:sp>
      <p:pic>
        <p:nvPicPr>
          <p:cNvPr id="177" name="Imagem 1" descr=""/>
          <p:cNvPicPr/>
          <p:nvPr/>
        </p:nvPicPr>
        <p:blipFill>
          <a:blip r:embed="rId1"/>
          <a:stretch/>
        </p:blipFill>
        <p:spPr>
          <a:xfrm>
            <a:off x="181080" y="2780640"/>
            <a:ext cx="4700520" cy="444600"/>
          </a:xfrm>
          <a:prstGeom prst="rect">
            <a:avLst/>
          </a:prstGeom>
          <a:ln w="0">
            <a:noFill/>
          </a:ln>
        </p:spPr>
      </p:pic>
      <p:pic>
        <p:nvPicPr>
          <p:cNvPr id="178" name="Imagem 4" descr=""/>
          <p:cNvPicPr/>
          <p:nvPr/>
        </p:nvPicPr>
        <p:blipFill>
          <a:blip r:embed="rId2"/>
          <a:stretch/>
        </p:blipFill>
        <p:spPr>
          <a:xfrm>
            <a:off x="1685880" y="3292560"/>
            <a:ext cx="3071160" cy="407880"/>
          </a:xfrm>
          <a:prstGeom prst="rect">
            <a:avLst/>
          </a:prstGeom>
          <a:ln w="0">
            <a:noFill/>
          </a:ln>
        </p:spPr>
      </p:pic>
      <p:pic>
        <p:nvPicPr>
          <p:cNvPr id="179" name="Imagem 5" descr=""/>
          <p:cNvPicPr/>
          <p:nvPr/>
        </p:nvPicPr>
        <p:blipFill>
          <a:blip r:embed="rId3"/>
          <a:stretch/>
        </p:blipFill>
        <p:spPr>
          <a:xfrm>
            <a:off x="1765440" y="3860640"/>
            <a:ext cx="1843200" cy="416160"/>
          </a:xfrm>
          <a:prstGeom prst="rect">
            <a:avLst/>
          </a:prstGeom>
          <a:ln w="0">
            <a:noFill/>
          </a:ln>
        </p:spPr>
      </p:pic>
      <p:pic>
        <p:nvPicPr>
          <p:cNvPr id="180" name="Imagem 6" descr=""/>
          <p:cNvPicPr/>
          <p:nvPr/>
        </p:nvPicPr>
        <p:blipFill>
          <a:blip r:embed="rId4"/>
          <a:stretch/>
        </p:blipFill>
        <p:spPr>
          <a:xfrm>
            <a:off x="4932000" y="1773000"/>
            <a:ext cx="3933360" cy="43048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82"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Similaridade de Embeddings (3)</a:t>
            </a:r>
            <a:endParaRPr b="0" lang="en-US" sz="1800" spc="-1" strike="noStrike">
              <a:latin typeface="Arial"/>
            </a:endParaRPr>
          </a:p>
        </p:txBody>
      </p:sp>
      <p:pic>
        <p:nvPicPr>
          <p:cNvPr id="183" name="Imagem 2" descr=""/>
          <p:cNvPicPr/>
          <p:nvPr/>
        </p:nvPicPr>
        <p:blipFill>
          <a:blip r:embed="rId1"/>
          <a:stretch/>
        </p:blipFill>
        <p:spPr>
          <a:xfrm>
            <a:off x="461520" y="2563560"/>
            <a:ext cx="4346280" cy="1352160"/>
          </a:xfrm>
          <a:prstGeom prst="rect">
            <a:avLst/>
          </a:prstGeom>
          <a:ln w="0">
            <a:noFill/>
          </a:ln>
        </p:spPr>
      </p:pic>
      <p:pic>
        <p:nvPicPr>
          <p:cNvPr id="184" name="Imagem 3" descr=""/>
          <p:cNvPicPr/>
          <p:nvPr/>
        </p:nvPicPr>
        <p:blipFill>
          <a:blip r:embed="rId2"/>
          <a:stretch/>
        </p:blipFill>
        <p:spPr>
          <a:xfrm>
            <a:off x="1430640" y="4075920"/>
            <a:ext cx="2175840" cy="519840"/>
          </a:xfrm>
          <a:prstGeom prst="rect">
            <a:avLst/>
          </a:prstGeom>
          <a:ln w="0">
            <a:noFill/>
          </a:ln>
        </p:spPr>
      </p:pic>
      <p:pic>
        <p:nvPicPr>
          <p:cNvPr id="185" name="Imagem 7" descr=""/>
          <p:cNvPicPr/>
          <p:nvPr/>
        </p:nvPicPr>
        <p:blipFill>
          <a:blip r:embed="rId3"/>
          <a:stretch/>
        </p:blipFill>
        <p:spPr>
          <a:xfrm>
            <a:off x="4860360" y="1628640"/>
            <a:ext cx="3828600" cy="43905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87"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L1 vs L2 - Quando usar?</a:t>
            </a:r>
            <a:endParaRPr b="0" lang="en-US" sz="1800" spc="-1" strike="noStrike">
              <a:latin typeface="Arial"/>
            </a:endParaRPr>
          </a:p>
        </p:txBody>
      </p:sp>
      <p:sp>
        <p:nvSpPr>
          <p:cNvPr id="188" name="Caixa de Texto 1"/>
          <p:cNvSpPr/>
          <p:nvPr/>
        </p:nvSpPr>
        <p:spPr>
          <a:xfrm>
            <a:off x="509760" y="2349000"/>
            <a:ext cx="8349840" cy="4713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pt-BR" sz="1600" spc="-1" strike="noStrike">
                <a:solidFill>
                  <a:srgbClr val="ff0000"/>
                </a:solidFill>
                <a:latin typeface="Tahoma"/>
              </a:rPr>
              <a:t>Norma L1</a:t>
            </a:r>
            <a:r>
              <a:rPr b="1" lang="pt-BR" sz="1600" spc="-1" strike="noStrike">
                <a:solidFill>
                  <a:srgbClr val="1c1c1c"/>
                </a:solidFill>
                <a:latin typeface="Tahoma"/>
              </a:rPr>
              <a:t> </a:t>
            </a:r>
            <a:r>
              <a:rPr b="1" lang="pt-BR" sz="1600" spc="-1" strike="noStrike">
                <a:solidFill>
                  <a:srgbClr val="1c1c1c"/>
                </a:solidFill>
                <a:latin typeface="Tahoma"/>
              </a:rPr>
              <a:t>	</a:t>
            </a:r>
            <a:r>
              <a:rPr b="0" i="1" lang="pt-BR" sz="1600" spc="-1" strike="noStrike">
                <a:solidFill>
                  <a:srgbClr val="1c1c1c"/>
                </a:solidFill>
                <a:latin typeface="Tahoma"/>
              </a:rPr>
              <a:t>Benefícios:</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marL="285840" indent="-285840" algn="just">
              <a:lnSpc>
                <a:spcPct val="100000"/>
              </a:lnSpc>
              <a:buClr>
                <a:srgbClr val="1c1c1c"/>
              </a:buClr>
              <a:buFont typeface="Arial"/>
              <a:buChar char="•"/>
              <a:tabLst>
                <a:tab algn="l" pos="0"/>
              </a:tabLst>
            </a:pPr>
            <a:r>
              <a:rPr b="0" lang="pt-BR" sz="1600" spc="-1" strike="noStrike">
                <a:solidFill>
                  <a:srgbClr val="1c1c1c"/>
                </a:solidFill>
                <a:latin typeface="Tahoma"/>
              </a:rPr>
              <a:t>Geralmente mais robusta e menos sensível aos Outliers, do que a Norma L2. Isso quer dizer que a Norma L1 é menos afetada por valores extremos. E o motivo é óbvio, dado que a Norma L2 trabalha com valores ao quadrado, o que aumenta o peso dos outliers exponencialmente. Como a Norma L1 apenas extrai o valor absoluto, lida com o peso dos outliers de forma linear.</a:t>
            </a:r>
            <a:endParaRPr b="0" lang="en-US" sz="1600" spc="-1" strike="noStrike">
              <a:latin typeface="Arial"/>
            </a:endParaRPr>
          </a:p>
          <a:p>
            <a:pPr marL="285840" indent="-285840" algn="just">
              <a:lnSpc>
                <a:spcPct val="100000"/>
              </a:lnSpc>
              <a:buClr>
                <a:srgbClr val="1c1c1c"/>
              </a:buClr>
              <a:buFont typeface="Arial"/>
              <a:buChar char="•"/>
              <a:tabLst>
                <a:tab algn="l" pos="0"/>
              </a:tabLst>
            </a:pPr>
            <a:r>
              <a:rPr b="1" lang="pt-BR" sz="1600" spc="-1" strike="noStrike">
                <a:solidFill>
                  <a:srgbClr val="1c1c1c"/>
                </a:solidFill>
                <a:latin typeface="Tahoma"/>
              </a:rPr>
              <a:t>Contextos de uso:</a:t>
            </a:r>
            <a:endParaRPr b="0" lang="en-US" sz="1600" spc="-1" strike="noStrike">
              <a:latin typeface="Arial"/>
            </a:endParaRPr>
          </a:p>
          <a:p>
            <a:pPr lvl="1" marL="743040" indent="-285840" algn="just">
              <a:lnSpc>
                <a:spcPct val="100000"/>
              </a:lnSpc>
              <a:buClr>
                <a:srgbClr val="1c1c1c"/>
              </a:buClr>
              <a:buFont typeface="Arial"/>
              <a:buChar char="•"/>
              <a:tabLst>
                <a:tab algn="l" pos="0"/>
              </a:tabLst>
            </a:pPr>
            <a:r>
              <a:rPr b="0" lang="pt-BR" sz="1600" spc="-1" strike="noStrike" u="sng">
                <a:solidFill>
                  <a:srgbClr val="1c1c1c"/>
                </a:solidFill>
                <a:uFillTx/>
                <a:latin typeface="Tahoma"/>
              </a:rPr>
              <a:t>Modelos Baseados em Contagem:</a:t>
            </a:r>
            <a:r>
              <a:rPr b="0" lang="pt-BR" sz="1600" spc="-1" strike="noStrike">
                <a:solidFill>
                  <a:srgbClr val="1c1c1c"/>
                </a:solidFill>
                <a:latin typeface="Tahoma"/>
              </a:rPr>
              <a:t> em representações baseadas em contagem, como vetores de frequência de palavras ou TF (Term Frequency), a norma L1 pode ser usada para medir a dissimilaridade entre vetores de documentos. Ela é útil para comparar distribuições de palavras quando se deseja uma métrica que some as diferenças absolutas entre componentes.</a:t>
            </a:r>
            <a:endParaRPr b="0" lang="en-US" sz="1600" spc="-1" strike="noStrike">
              <a:latin typeface="Arial"/>
            </a:endParaRPr>
          </a:p>
          <a:p>
            <a:pPr lvl="1" marL="743040" indent="-285840" algn="just">
              <a:lnSpc>
                <a:spcPct val="100000"/>
              </a:lnSpc>
              <a:buClr>
                <a:srgbClr val="1c1c1c"/>
              </a:buClr>
              <a:buFont typeface="Arial"/>
              <a:buChar char="•"/>
              <a:tabLst>
                <a:tab algn="l" pos="0"/>
              </a:tabLst>
            </a:pPr>
            <a:r>
              <a:rPr b="0" lang="pt-BR" sz="1600" spc="-1" strike="noStrike" u="sng">
                <a:solidFill>
                  <a:srgbClr val="1c1c1c"/>
                </a:solidFill>
                <a:uFillTx/>
                <a:latin typeface="Tahoma"/>
              </a:rPr>
              <a:t>Modelos de Similaridade Personalizados:</a:t>
            </a:r>
            <a:r>
              <a:rPr b="0" lang="pt-BR" sz="1600" spc="-1" strike="noStrike">
                <a:solidFill>
                  <a:srgbClr val="1c1c1c"/>
                </a:solidFill>
                <a:latin typeface="Tahoma"/>
              </a:rPr>
              <a:t> Em certos projetos específicos de PLN ou em casos onde a esparsidade dos vetores é alta (como em embeddings muito esparsos), a norma L1 pode ser escolhida como métrica alternativa por ser mais robusta às diferenças de distribuição e outliers em comparação à L2.</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90"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L1 - Exemplo de uso</a:t>
            </a:r>
            <a:endParaRPr b="0" lang="en-US" sz="1800" spc="-1" strike="noStrike">
              <a:latin typeface="Arial"/>
            </a:endParaRPr>
          </a:p>
        </p:txBody>
      </p:sp>
      <p:sp>
        <p:nvSpPr>
          <p:cNvPr id="191" name="Caixa de Texto 1"/>
          <p:cNvSpPr/>
          <p:nvPr/>
        </p:nvSpPr>
        <p:spPr>
          <a:xfrm>
            <a:off x="509760" y="2349000"/>
            <a:ext cx="8349840" cy="333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pt-BR" sz="1600" spc="-1" strike="noStrike">
                <a:solidFill>
                  <a:srgbClr val="ff0000"/>
                </a:solidFill>
                <a:latin typeface="Tahoma"/>
              </a:rPr>
              <a:t>Norma L1</a:t>
            </a:r>
            <a:endParaRPr b="0" lang="en-US" sz="1600" spc="-1" strike="noStrike">
              <a:latin typeface="Arial"/>
            </a:endParaRPr>
          </a:p>
        </p:txBody>
      </p:sp>
      <p:pic>
        <p:nvPicPr>
          <p:cNvPr id="192" name="Imagem 3" descr=""/>
          <p:cNvPicPr/>
          <p:nvPr/>
        </p:nvPicPr>
        <p:blipFill>
          <a:blip r:embed="rId1"/>
          <a:stretch/>
        </p:blipFill>
        <p:spPr>
          <a:xfrm>
            <a:off x="541080" y="2997360"/>
            <a:ext cx="8032320" cy="3462120"/>
          </a:xfrm>
          <a:prstGeom prst="rect">
            <a:avLst/>
          </a:prstGeom>
          <a:ln w="0">
            <a:noFill/>
          </a:ln>
        </p:spPr>
      </p:pic>
      <p:sp>
        <p:nvSpPr>
          <p:cNvPr id="193" name="Caixa de Texto 4"/>
          <p:cNvSpPr/>
          <p:nvPr/>
        </p:nvSpPr>
        <p:spPr>
          <a:xfrm>
            <a:off x="5117400" y="4077360"/>
            <a:ext cx="3364560" cy="106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pt-BR" sz="1600" spc="-1" strike="noStrike">
                <a:solidFill>
                  <a:srgbClr val="ff0000"/>
                </a:solidFill>
                <a:latin typeface="Consolas"/>
                <a:ea typeface="Consolas"/>
              </a:rPr>
              <a:t>Norma L1 (distância de Manhattan) entre os vetores: 0.39999999999999997</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95"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L1 vs L2 - Quando usar?</a:t>
            </a:r>
            <a:endParaRPr b="0" lang="en-US" sz="1800" spc="-1" strike="noStrike">
              <a:latin typeface="Arial"/>
            </a:endParaRPr>
          </a:p>
        </p:txBody>
      </p:sp>
      <p:sp>
        <p:nvSpPr>
          <p:cNvPr id="196" name="Caixa de Texto 1"/>
          <p:cNvSpPr/>
          <p:nvPr/>
        </p:nvSpPr>
        <p:spPr>
          <a:xfrm>
            <a:off x="509760" y="2349000"/>
            <a:ext cx="8349840" cy="4470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pt-BR" sz="1600" spc="-1" strike="noStrike">
                <a:solidFill>
                  <a:srgbClr val="ff0000"/>
                </a:solidFill>
                <a:latin typeface="Tahoma"/>
              </a:rPr>
              <a:t>Norma L2</a:t>
            </a:r>
            <a:r>
              <a:rPr b="1" lang="pt-BR" sz="1600" spc="-1" strike="noStrike">
                <a:solidFill>
                  <a:srgbClr val="1c1c1c"/>
                </a:solidFill>
                <a:latin typeface="Tahoma"/>
              </a:rPr>
              <a:t> </a:t>
            </a:r>
            <a:r>
              <a:rPr b="1" lang="pt-BR" sz="1600" spc="-1" strike="noStrike">
                <a:solidFill>
                  <a:srgbClr val="1c1c1c"/>
                </a:solidFill>
                <a:latin typeface="Tahoma"/>
              </a:rPr>
              <a:t>	</a:t>
            </a:r>
            <a:r>
              <a:rPr b="0" i="1" lang="pt-BR" sz="1600" spc="-1" strike="noStrike">
                <a:solidFill>
                  <a:srgbClr val="1c1c1c"/>
                </a:solidFill>
                <a:latin typeface="Tahoma"/>
              </a:rPr>
              <a:t>Benefícios:</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marL="285840" indent="-285840" algn="just">
              <a:lnSpc>
                <a:spcPct val="100000"/>
              </a:lnSpc>
              <a:buClr>
                <a:srgbClr val="1c1c1c"/>
              </a:buClr>
              <a:buFont typeface="Arial"/>
              <a:buChar char="•"/>
              <a:tabLst>
                <a:tab algn="l" pos="0"/>
              </a:tabLst>
            </a:pPr>
            <a:r>
              <a:rPr b="0" lang="pt-BR" sz="1600" spc="-1" strike="noStrike">
                <a:solidFill>
                  <a:srgbClr val="1c1c1c"/>
                </a:solidFill>
                <a:latin typeface="Tahoma"/>
              </a:rPr>
              <a:t>A Norma L2 leva muito mais em consideração a Magnitude dos Embeddings, o que carrega consigo mais informação semântica e contextual.</a:t>
            </a:r>
            <a:endParaRPr b="0" lang="en-US" sz="1600" spc="-1" strike="noStrike">
              <a:latin typeface="Arial"/>
            </a:endParaRPr>
          </a:p>
          <a:p>
            <a:pPr marL="285840" indent="-285840" algn="just">
              <a:lnSpc>
                <a:spcPct val="100000"/>
              </a:lnSpc>
              <a:buClr>
                <a:srgbClr val="1c1c1c"/>
              </a:buClr>
              <a:buFont typeface="Arial"/>
              <a:buChar char="•"/>
              <a:tabLst>
                <a:tab algn="l" pos="0"/>
              </a:tabLst>
            </a:pPr>
            <a:r>
              <a:rPr b="0" lang="pt-BR" sz="1600" spc="-1" strike="noStrike">
                <a:solidFill>
                  <a:srgbClr val="1c1c1c"/>
                </a:solidFill>
                <a:latin typeface="Tahoma"/>
              </a:rPr>
              <a:t>Ao usar embeddings de palavras como Word2Vec ou GloVe para tarefas de similaridade semântica, a Norma L2 pode ser mais eficaz. Nestes casos, a magnitude dos vetores de embedding muitas vezes carrega informações semânticas importantes. Por exemplo, ao agrupar palavras semelhantes com base em suas representações vetoriais, a DistânciaEuclidiana (Norma L2) pode refletir com mais precisão as distâncias semânticas, levando a um melhor agrupamento de palavras semanticamente similares.</a:t>
            </a:r>
            <a:endParaRPr b="0" lang="en-US" sz="1600" spc="-1" strike="noStrike">
              <a:latin typeface="Arial"/>
            </a:endParaRPr>
          </a:p>
          <a:p>
            <a:pPr marL="285840" indent="-285840" algn="just">
              <a:lnSpc>
                <a:spcPct val="100000"/>
              </a:lnSpc>
              <a:buClr>
                <a:srgbClr val="1c1c1c"/>
              </a:buClr>
              <a:buFont typeface="Arial"/>
              <a:buChar char="•"/>
              <a:tabLst>
                <a:tab algn="l" pos="0"/>
              </a:tabLst>
            </a:pPr>
            <a:r>
              <a:rPr b="0" lang="pt-BR" sz="1600" spc="-1" strike="noStrike">
                <a:solidFill>
                  <a:srgbClr val="1c1c1c"/>
                </a:solidFill>
                <a:latin typeface="Tahoma"/>
              </a:rPr>
              <a:t>Por padrão, quando não especificamos qual Norma utilizar, nós assumimos que estamos usando a Norma L2. Isso acontece inclusive com boa parte das bibliotecas Python. O motivo é que esta é uma forma mais natural de se medir distância. Até porque é exatamente o comprimento da seta, a magnitude do Vetor.</a:t>
            </a:r>
            <a:endParaRPr b="0" lang="en-US" sz="1600" spc="-1" strike="noStrike">
              <a:latin typeface="Arial"/>
            </a:endParaRPr>
          </a:p>
          <a:p>
            <a:pPr marL="285840" indent="-285840" algn="just">
              <a:lnSpc>
                <a:spcPct val="100000"/>
              </a:lnSpc>
              <a:buClr>
                <a:srgbClr val="1c1c1c"/>
              </a:buClr>
              <a:buFont typeface="Arial"/>
              <a:buChar char="•"/>
              <a:tabLst>
                <a:tab algn="l" pos="0"/>
              </a:tabLst>
            </a:pPr>
            <a:r>
              <a:rPr b="1" lang="pt-BR" sz="1600" spc="-1" strike="noStrike">
                <a:solidFill>
                  <a:srgbClr val="1c1c1c"/>
                </a:solidFill>
                <a:latin typeface="Tahoma"/>
              </a:rPr>
              <a:t>Exemplos de modelos que usam Norma L2: Word2Vec, Glove, FastText e BERT</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98"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L2 - Exemplo de uso</a:t>
            </a:r>
            <a:endParaRPr b="0" lang="en-US" sz="1800" spc="-1" strike="noStrike">
              <a:latin typeface="Arial"/>
            </a:endParaRPr>
          </a:p>
        </p:txBody>
      </p:sp>
      <p:sp>
        <p:nvSpPr>
          <p:cNvPr id="199" name="Caixa de Texto 1"/>
          <p:cNvSpPr/>
          <p:nvPr/>
        </p:nvSpPr>
        <p:spPr>
          <a:xfrm>
            <a:off x="509760" y="2349000"/>
            <a:ext cx="8349840" cy="333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pt-BR" sz="1600" spc="-1" strike="noStrike">
                <a:solidFill>
                  <a:srgbClr val="ff0000"/>
                </a:solidFill>
                <a:latin typeface="Tahoma"/>
              </a:rPr>
              <a:t>Norma L2</a:t>
            </a:r>
            <a:endParaRPr b="0" lang="en-US" sz="1600" spc="-1" strike="noStrike">
              <a:latin typeface="Arial"/>
            </a:endParaRPr>
          </a:p>
        </p:txBody>
      </p:sp>
      <p:pic>
        <p:nvPicPr>
          <p:cNvPr id="200" name="Imagem 2" descr=""/>
          <p:cNvPicPr/>
          <p:nvPr/>
        </p:nvPicPr>
        <p:blipFill>
          <a:blip r:embed="rId1"/>
          <a:stretch/>
        </p:blipFill>
        <p:spPr>
          <a:xfrm>
            <a:off x="755640" y="2997360"/>
            <a:ext cx="7763040" cy="2993760"/>
          </a:xfrm>
          <a:prstGeom prst="rect">
            <a:avLst/>
          </a:prstGeom>
          <a:ln w="0">
            <a:noFill/>
          </a:ln>
        </p:spPr>
      </p:pic>
      <p:sp>
        <p:nvSpPr>
          <p:cNvPr id="201" name="Caixa de Texto 5"/>
          <p:cNvSpPr/>
          <p:nvPr/>
        </p:nvSpPr>
        <p:spPr>
          <a:xfrm>
            <a:off x="5321880" y="3932640"/>
            <a:ext cx="3340440" cy="106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pt-BR" sz="1600" spc="-1" strike="noStrike">
                <a:solidFill>
                  <a:srgbClr val="ff0000"/>
                </a:solidFill>
                <a:latin typeface="Consolas"/>
                <a:ea typeface="Consolas"/>
              </a:rPr>
              <a:t>Norma L2 (distância Euclidiana) entre os vetores: 0.2449489742783178</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203"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L2 - Outro exemplo de uso</a:t>
            </a:r>
            <a:endParaRPr b="0" lang="en-US" sz="1800" spc="-1" strike="noStrike">
              <a:latin typeface="Arial"/>
            </a:endParaRPr>
          </a:p>
        </p:txBody>
      </p:sp>
      <p:sp>
        <p:nvSpPr>
          <p:cNvPr id="204" name="Caixa de Texto 1"/>
          <p:cNvSpPr/>
          <p:nvPr/>
        </p:nvSpPr>
        <p:spPr>
          <a:xfrm>
            <a:off x="509760" y="2349000"/>
            <a:ext cx="8349840" cy="333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pt-BR" sz="1600" spc="-1" strike="noStrike">
                <a:solidFill>
                  <a:srgbClr val="ff0000"/>
                </a:solidFill>
                <a:latin typeface="Tahoma"/>
              </a:rPr>
              <a:t>Norma L2</a:t>
            </a:r>
            <a:endParaRPr b="0" lang="en-US" sz="1600" spc="-1" strike="noStrike">
              <a:latin typeface="Arial"/>
            </a:endParaRPr>
          </a:p>
        </p:txBody>
      </p:sp>
      <p:pic>
        <p:nvPicPr>
          <p:cNvPr id="205" name="Imagem 4" descr=""/>
          <p:cNvPicPr/>
          <p:nvPr/>
        </p:nvPicPr>
        <p:blipFill>
          <a:blip r:embed="rId1"/>
          <a:stretch/>
        </p:blipFill>
        <p:spPr>
          <a:xfrm>
            <a:off x="1115640" y="2853000"/>
            <a:ext cx="6800400" cy="3718800"/>
          </a:xfrm>
          <a:prstGeom prst="rect">
            <a:avLst/>
          </a:prstGeom>
          <a:ln w="0">
            <a:noFill/>
          </a:ln>
        </p:spPr>
      </p:pic>
      <p:sp>
        <p:nvSpPr>
          <p:cNvPr id="206" name="Caixa de Texto 6"/>
          <p:cNvSpPr/>
          <p:nvPr/>
        </p:nvSpPr>
        <p:spPr>
          <a:xfrm>
            <a:off x="4064760" y="5229360"/>
            <a:ext cx="385164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pt-BR" sz="1600" spc="-1" strike="noStrike">
                <a:solidFill>
                  <a:srgbClr val="ff0000"/>
                </a:solidFill>
                <a:latin typeface="Consolas"/>
                <a:ea typeface="Consolas"/>
              </a:rPr>
              <a:t>Similaridade entre 'gato' e 'cachorro': 0.07497558742761612</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Google Shape;404;p38"/>
          <p:cNvSpPr/>
          <p:nvPr/>
        </p:nvSpPr>
        <p:spPr>
          <a:xfrm>
            <a:off x="271800" y="274680"/>
            <a:ext cx="590040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90" name="Google Shape;405;p38"/>
          <p:cNvSpPr/>
          <p:nvPr/>
        </p:nvSpPr>
        <p:spPr>
          <a:xfrm>
            <a:off x="263880" y="1600200"/>
            <a:ext cx="8422920" cy="3931560"/>
          </a:xfrm>
          <a:prstGeom prst="rect">
            <a:avLst/>
          </a:prstGeom>
          <a:noFill/>
          <a:ln w="9525">
            <a:noFill/>
          </a:ln>
        </p:spPr>
        <p:style>
          <a:lnRef idx="0"/>
          <a:fillRef idx="0"/>
          <a:effectRef idx="0"/>
          <a:fontRef idx="minor"/>
        </p:style>
        <p:txBody>
          <a:bodyPr anchor="t">
            <a:spAutoFit/>
          </a:bodyPr>
          <a:p>
            <a:pPr marL="285840" indent="-285840" algn="just">
              <a:lnSpc>
                <a:spcPct val="100000"/>
              </a:lnSpc>
              <a:buClr>
                <a:srgbClr val="000000"/>
              </a:buClr>
              <a:buFont typeface="Arial"/>
              <a:buChar char="•"/>
            </a:pPr>
            <a:r>
              <a:rPr b="0" lang="pt-BR" sz="1800" spc="-1" strike="noStrike">
                <a:solidFill>
                  <a:srgbClr val="000000"/>
                </a:solidFill>
                <a:latin typeface="Arial"/>
              </a:rPr>
              <a:t>Um vetor, para o escopo deste momento, trata-se de uma lista de valores numéricos ou um array (matriz 1xN).</a:t>
            </a:r>
            <a:endParaRPr b="0" lang="en-US" sz="1800" spc="-1" strike="noStrike">
              <a:latin typeface="Arial"/>
            </a:endParaRPr>
          </a:p>
          <a:p>
            <a:pPr algn="just">
              <a:lnSpc>
                <a:spcPct val="100000"/>
              </a:lnSpc>
              <a:buNone/>
            </a:pPr>
            <a:endParaRPr b="0" lang="en-US" sz="1800" spc="-1" strike="noStrike">
              <a:latin typeface="Arial"/>
            </a:endParaRPr>
          </a:p>
          <a:p>
            <a:pPr marL="285840" indent="-285840" algn="just">
              <a:lnSpc>
                <a:spcPct val="100000"/>
              </a:lnSpc>
              <a:buClr>
                <a:srgbClr val="000000"/>
              </a:buClr>
              <a:buFont typeface="Arial"/>
              <a:buChar char="•"/>
            </a:pPr>
            <a:r>
              <a:rPr b="0" lang="pt-BR" sz="1800" spc="-1" strike="noStrike">
                <a:solidFill>
                  <a:srgbClr val="000000"/>
                </a:solidFill>
                <a:latin typeface="Arial"/>
              </a:rPr>
              <a:t>São métodos clássicos para embedding os algoritmos:</a:t>
            </a:r>
            <a:endParaRPr b="0" lang="en-US" sz="1800" spc="-1" strike="noStrike">
              <a:latin typeface="Arial"/>
            </a:endParaRPr>
          </a:p>
          <a:p>
            <a:pPr algn="just">
              <a:lnSpc>
                <a:spcPct val="100000"/>
              </a:lnSpc>
              <a:buNone/>
              <a:tabLst>
                <a:tab algn="l" pos="0"/>
              </a:tabLst>
            </a:pPr>
            <a:r>
              <a:rPr b="0" lang="pt-BR" sz="1800" spc="-1" strike="noStrike">
                <a:solidFill>
                  <a:srgbClr val="000000"/>
                </a:solidFill>
                <a:latin typeface="Arial"/>
              </a:rPr>
              <a:t>- Bag of Words (one-hot vectors ou frequência de termos)</a:t>
            </a:r>
            <a:endParaRPr b="0" lang="en-US" sz="1800" spc="-1" strike="noStrike">
              <a:latin typeface="Arial"/>
            </a:endParaRPr>
          </a:p>
          <a:p>
            <a:pPr algn="just">
              <a:lnSpc>
                <a:spcPct val="100000"/>
              </a:lnSpc>
              <a:buNone/>
              <a:tabLst>
                <a:tab algn="l" pos="0"/>
              </a:tabLst>
            </a:pPr>
            <a:r>
              <a:rPr b="0" lang="pt-BR" sz="1800" spc="-1" strike="noStrike">
                <a:solidFill>
                  <a:srgbClr val="000000"/>
                </a:solidFill>
                <a:latin typeface="Arial"/>
              </a:rPr>
              <a:t>- TF-IDF</a:t>
            </a:r>
            <a:endParaRPr b="0" lang="en-US" sz="1800" spc="-1" strike="noStrike">
              <a:latin typeface="Arial"/>
            </a:endParaRPr>
          </a:p>
          <a:p>
            <a:pPr algn="just">
              <a:lnSpc>
                <a:spcPct val="100000"/>
              </a:lnSpc>
              <a:buNone/>
              <a:tabLst>
                <a:tab algn="l" pos="0"/>
              </a:tabLst>
            </a:pPr>
            <a:endParaRPr b="0" lang="en-US" sz="1800" spc="-1" strike="noStrike">
              <a:latin typeface="Arial"/>
            </a:endParaRPr>
          </a:p>
          <a:p>
            <a:pPr algn="just">
              <a:lnSpc>
                <a:spcPct val="100000"/>
              </a:lnSpc>
              <a:buNone/>
              <a:tabLst>
                <a:tab algn="l" pos="0"/>
              </a:tabLst>
            </a:pPr>
            <a:r>
              <a:rPr b="0" lang="pt-BR" sz="1800" spc="-1" strike="noStrike">
                <a:solidFill>
                  <a:srgbClr val="000000"/>
                </a:solidFill>
                <a:latin typeface="Arial"/>
              </a:rPr>
              <a:t>Porém, tais métodos tem </a:t>
            </a:r>
            <a:r>
              <a:rPr b="1" lang="pt-BR" sz="1800" spc="-1" strike="noStrike">
                <a:solidFill>
                  <a:srgbClr val="000000"/>
                </a:solidFill>
                <a:latin typeface="Arial"/>
              </a:rPr>
              <a:t>limitações</a:t>
            </a:r>
            <a:r>
              <a:rPr b="0" lang="pt-BR" sz="1800" spc="-1" strike="noStrike">
                <a:solidFill>
                  <a:srgbClr val="000000"/>
                </a:solidFill>
                <a:latin typeface="Arial"/>
              </a:rPr>
              <a:t>:</a:t>
            </a:r>
            <a:endParaRPr b="0" lang="en-US" sz="1800" spc="-1" strike="noStrike">
              <a:latin typeface="Arial"/>
            </a:endParaRPr>
          </a:p>
          <a:p>
            <a:pPr algn="just">
              <a:lnSpc>
                <a:spcPct val="100000"/>
              </a:lnSpc>
              <a:buNone/>
              <a:tabLst>
                <a:tab algn="l" pos="0"/>
              </a:tabLst>
            </a:pPr>
            <a:r>
              <a:rPr b="0" lang="pt-BR" sz="1800" spc="-1" strike="noStrike">
                <a:solidFill>
                  <a:srgbClr val="000000"/>
                </a:solidFill>
                <a:latin typeface="Arial"/>
              </a:rPr>
              <a:t>- os vetores obtidos terão o mesmo tamanho do vocabulário (conjunto de todas as palavras que ocorrem em um texto), o que se torna um problema quando temos vocabulários muito grandes - é comum lidarmos com vocabulários de milhares de palavras ou mais.</a:t>
            </a:r>
            <a:endParaRPr b="0" lang="en-US" sz="1800" spc="-1" strike="noStrike">
              <a:latin typeface="Arial"/>
            </a:endParaRPr>
          </a:p>
          <a:p>
            <a:pPr algn="just">
              <a:lnSpc>
                <a:spcPct val="100000"/>
              </a:lnSpc>
              <a:buNone/>
              <a:tabLst>
                <a:tab algn="l" pos="0"/>
              </a:tabLst>
            </a:pPr>
            <a:r>
              <a:rPr b="0" lang="pt-BR" sz="1800" spc="-1" strike="noStrike">
                <a:solidFill>
                  <a:srgbClr val="000000"/>
                </a:solidFill>
                <a:latin typeface="Arial"/>
              </a:rPr>
              <a:t>- não conseguem captar significado entre palavras, isto é, extraem pouca informação semântica e sintática dos textos.</a:t>
            </a:r>
            <a:endParaRPr b="0" lang="en-US" sz="1800" spc="-1" strike="noStrike">
              <a:latin typeface="Arial"/>
            </a:endParaRPr>
          </a:p>
        </p:txBody>
      </p:sp>
      <p:sp>
        <p:nvSpPr>
          <p:cNvPr id="91" name="Google Shape;406;p38"/>
          <p:cNvSpPr/>
          <p:nvPr/>
        </p:nvSpPr>
        <p:spPr>
          <a:xfrm>
            <a:off x="303480" y="100620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Transformação de texto em informação numérica, em um vetor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208"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Distância de Cosseno (1)</a:t>
            </a:r>
            <a:endParaRPr b="0" lang="en-US" sz="1800" spc="-1" strike="noStrike">
              <a:latin typeface="Arial"/>
            </a:endParaRPr>
          </a:p>
        </p:txBody>
      </p:sp>
      <p:sp>
        <p:nvSpPr>
          <p:cNvPr id="209" name="Caixa de Texto 1"/>
          <p:cNvSpPr/>
          <p:nvPr/>
        </p:nvSpPr>
        <p:spPr>
          <a:xfrm>
            <a:off x="509760" y="2349000"/>
            <a:ext cx="4103640" cy="42267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pt-BR" sz="1600" spc="-1" strike="noStrike">
                <a:solidFill>
                  <a:srgbClr val="1c1c1c"/>
                </a:solidFill>
                <a:latin typeface="Tahoma"/>
              </a:rPr>
              <a:t>A </a:t>
            </a:r>
            <a:r>
              <a:rPr b="1" lang="pt-BR" sz="1600" spc="-1" strike="noStrike">
                <a:solidFill>
                  <a:srgbClr val="1c1c1c"/>
                </a:solidFill>
                <a:latin typeface="Tahoma"/>
              </a:rPr>
              <a:t>Distância de Cosseno</a:t>
            </a:r>
            <a:r>
              <a:rPr b="0" lang="pt-BR" sz="1600" spc="-1" strike="noStrike">
                <a:solidFill>
                  <a:srgbClr val="1c1c1c"/>
                </a:solidFill>
                <a:latin typeface="Tahoma"/>
              </a:rPr>
              <a:t>, também chamada de Similaridade de Cosseno, é também uma métrica de similaridade de Embeddings muito popular no Processamento de Linguagem Natural. Diferente das Normas L1 e L2, a Similaridade de Cosseno mede o cosseno do ângulo entre os dois vetores, independente da Magnitude deles. Nesse caso, apenas a direção dos Embeddings é relevante.</a:t>
            </a:r>
            <a:endParaRPr b="0" lang="en-US" sz="1600" spc="-1" strike="noStrike">
              <a:latin typeface="Arial"/>
            </a:endParaRPr>
          </a:p>
          <a:p>
            <a:pPr algn="just">
              <a:lnSpc>
                <a:spcPct val="100000"/>
              </a:lnSpc>
              <a:buNone/>
              <a:tabLst>
                <a:tab algn="l" pos="0"/>
              </a:tabLst>
            </a:pPr>
            <a:endParaRPr b="0" lang="en-US" sz="1600" spc="-1" strike="noStrike">
              <a:latin typeface="Arial"/>
            </a:endParaRPr>
          </a:p>
          <a:p>
            <a:pPr algn="just">
              <a:lnSpc>
                <a:spcPct val="100000"/>
              </a:lnSpc>
              <a:buNone/>
              <a:tabLst>
                <a:tab algn="l" pos="0"/>
              </a:tabLst>
            </a:pPr>
            <a:r>
              <a:rPr b="0" lang="pt-BR" sz="1600" spc="-1" strike="noStrike">
                <a:solidFill>
                  <a:srgbClr val="1c1c1c"/>
                </a:solidFill>
                <a:latin typeface="Tahoma"/>
              </a:rPr>
              <a:t>Vamos chamar o ângulo entre os dois vetores de Theta . A </a:t>
            </a:r>
            <a:r>
              <a:rPr b="1" lang="pt-BR" sz="1600" spc="-1" strike="noStrike">
                <a:solidFill>
                  <a:srgbClr val="1c1c1c"/>
                </a:solidFill>
                <a:latin typeface="Tahoma"/>
              </a:rPr>
              <a:t>Distância de Cosseno é simplesmente o cosseno de Theta (θ): (cos(θ)).</a:t>
            </a:r>
            <a:endParaRPr b="0" lang="en-US" sz="1600" spc="-1" strike="noStrike">
              <a:latin typeface="Arial"/>
            </a:endParaRPr>
          </a:p>
        </p:txBody>
      </p:sp>
      <p:pic>
        <p:nvPicPr>
          <p:cNvPr id="210" name="Imagem 2" descr=""/>
          <p:cNvPicPr/>
          <p:nvPr/>
        </p:nvPicPr>
        <p:blipFill>
          <a:blip r:embed="rId1"/>
          <a:stretch/>
        </p:blipFill>
        <p:spPr>
          <a:xfrm>
            <a:off x="4788360" y="1844640"/>
            <a:ext cx="3990600" cy="42382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212"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Distância de Cosseno (2) - Quando usar?</a:t>
            </a:r>
            <a:endParaRPr b="0" lang="en-US" sz="1800" spc="-1" strike="noStrike">
              <a:latin typeface="Arial"/>
            </a:endParaRPr>
          </a:p>
        </p:txBody>
      </p:sp>
      <p:sp>
        <p:nvSpPr>
          <p:cNvPr id="213" name="Caixa de Texto 1"/>
          <p:cNvSpPr/>
          <p:nvPr/>
        </p:nvSpPr>
        <p:spPr>
          <a:xfrm>
            <a:off x="509760" y="2349000"/>
            <a:ext cx="8064000" cy="4956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1c1c1c"/>
              </a:buClr>
              <a:buFont typeface="Arial"/>
              <a:buChar char="•"/>
            </a:pPr>
            <a:r>
              <a:rPr b="0" lang="pt-BR" sz="1600" spc="-1" strike="noStrike">
                <a:solidFill>
                  <a:srgbClr val="1c1c1c"/>
                </a:solidFill>
                <a:latin typeface="Tahoma"/>
              </a:rPr>
              <a:t>A Similaridade de Cosseno é particularmente útil como medida de similaridade em Embeddings de palavras (tipo Word2Vec e GloVe). Essa medida captura a orientação – ou direção – dos vetores, que é normalmente mais importante que a sua magnitude quando se fala de relação entre palavras.</a:t>
            </a: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Para similaridade de documentos, quando representamos documentos como vetores (como vetores TF-IDF), a Distância de Cosseno consegue medir o quão similares os documentos são com base nos seus conteúdos, independente do tamanho.</a:t>
            </a: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Enquanto as Normas L1 e L2 são úteis em cenários onde a magnitude dos vetores é importante, como em clusterizações, onde a distância de fato é importante, a Similaridade de Cosseno é mais aplicada em casos em que a direção do vetor é mais relevante, como medir a similaridade semântica entre documentos.</a:t>
            </a: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Em resumo, a Distância de Cosseno é a medida preferida em tarefas de NLP (Natural Language Processing) onde a direção dos vetores é mais importante que as suas magnitudes.</a:t>
            </a:r>
            <a:endParaRPr b="0" lang="en-US" sz="1600" spc="-1" strike="noStrike">
              <a:latin typeface="Arial"/>
            </a:endParaRPr>
          </a:p>
          <a:p>
            <a:pPr marL="285840" indent="-285840" algn="just">
              <a:lnSpc>
                <a:spcPct val="100000"/>
              </a:lnSpc>
              <a:buClr>
                <a:srgbClr val="1c1c1c"/>
              </a:buClr>
              <a:buFont typeface="Arial"/>
              <a:buChar char="•"/>
            </a:pPr>
            <a:r>
              <a:rPr b="1" lang="pt-BR" sz="1600" spc="-1" strike="noStrike">
                <a:solidFill>
                  <a:srgbClr val="1c1c1c"/>
                </a:solidFill>
                <a:latin typeface="Tahoma"/>
              </a:rPr>
              <a:t>Exemplos de modelos que usam Distância de Cosseno: BERT, ROBERTA - Sentence Transformers (métrica principal, mas não a única)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215"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Sentence Transformer - Exemplo de uso</a:t>
            </a:r>
            <a:endParaRPr b="0" lang="en-US" sz="1800" spc="-1" strike="noStrike">
              <a:latin typeface="Arial"/>
            </a:endParaRPr>
          </a:p>
        </p:txBody>
      </p:sp>
      <p:sp>
        <p:nvSpPr>
          <p:cNvPr id="216" name="Caixa de Texto 1"/>
          <p:cNvSpPr/>
          <p:nvPr/>
        </p:nvSpPr>
        <p:spPr>
          <a:xfrm>
            <a:off x="509760" y="2349000"/>
            <a:ext cx="8349840" cy="333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pt-BR" sz="1600" spc="-1" strike="noStrike">
                <a:solidFill>
                  <a:srgbClr val="ff0000"/>
                </a:solidFill>
                <a:latin typeface="Tahoma"/>
              </a:rPr>
              <a:t>Similaridade de Cosseno</a:t>
            </a:r>
            <a:endParaRPr b="0" lang="en-US" sz="1600" spc="-1" strike="noStrike">
              <a:latin typeface="Arial"/>
            </a:endParaRPr>
          </a:p>
        </p:txBody>
      </p:sp>
      <p:pic>
        <p:nvPicPr>
          <p:cNvPr id="217" name="Imagem 2" descr=""/>
          <p:cNvPicPr/>
          <p:nvPr/>
        </p:nvPicPr>
        <p:blipFill>
          <a:blip r:embed="rId1"/>
          <a:stretch/>
        </p:blipFill>
        <p:spPr>
          <a:xfrm>
            <a:off x="509760" y="2780640"/>
            <a:ext cx="8236800" cy="3733560"/>
          </a:xfrm>
          <a:prstGeom prst="rect">
            <a:avLst/>
          </a:prstGeom>
          <a:ln w="0">
            <a:noFill/>
          </a:ln>
        </p:spPr>
      </p:pic>
      <p:sp>
        <p:nvSpPr>
          <p:cNvPr id="218" name="Caixa de Texto 3"/>
          <p:cNvSpPr/>
          <p:nvPr/>
        </p:nvSpPr>
        <p:spPr>
          <a:xfrm>
            <a:off x="5508720" y="4869360"/>
            <a:ext cx="317844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pt-BR" sz="1600" spc="-1" strike="noStrike">
                <a:solidFill>
                  <a:srgbClr val="ff0000"/>
                </a:solidFill>
                <a:latin typeface="Consolas"/>
                <a:ea typeface="Consolas"/>
              </a:rPr>
              <a:t>Similaridade de cossenos entre as sentenças: 0.5348</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220"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Distância de Cosseno (3) - Significado</a:t>
            </a:r>
            <a:endParaRPr b="0" lang="en-US" sz="1800" spc="-1" strike="noStrike">
              <a:latin typeface="Arial"/>
            </a:endParaRPr>
          </a:p>
        </p:txBody>
      </p:sp>
      <p:sp>
        <p:nvSpPr>
          <p:cNvPr id="221" name="Caixa de Texto 1"/>
          <p:cNvSpPr/>
          <p:nvPr/>
        </p:nvSpPr>
        <p:spPr>
          <a:xfrm>
            <a:off x="509760" y="2349000"/>
            <a:ext cx="8064000" cy="30099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1c1c1c"/>
              </a:buClr>
              <a:buFont typeface="Arial"/>
              <a:buChar char="•"/>
            </a:pPr>
            <a:r>
              <a:rPr b="1" lang="pt-BR" sz="1600" spc="-1" strike="noStrike">
                <a:solidFill>
                  <a:srgbClr val="1c1c1c"/>
                </a:solidFill>
                <a:latin typeface="Tahoma"/>
              </a:rPr>
              <a:t>1:</a:t>
            </a:r>
            <a:r>
              <a:rPr b="0" lang="pt-BR" sz="1600" spc="-1" strike="noStrike">
                <a:solidFill>
                  <a:srgbClr val="1c1c1c"/>
                </a:solidFill>
                <a:latin typeface="Tahoma"/>
              </a:rPr>
              <a:t> Significa que os dois vetores são idênticos em direção. Eles apontam exatamente na mesma direção no espaço vetorial. Isso indica que as duas entidades (por exemplo, sentenças ou palavras) são semânticamente muito semelhantes.</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1c1c1c"/>
              </a:buClr>
              <a:buFont typeface="Arial"/>
              <a:buChar char="•"/>
            </a:pPr>
            <a:r>
              <a:rPr b="1" lang="pt-BR" sz="1600" spc="-1" strike="noStrike">
                <a:solidFill>
                  <a:srgbClr val="1c1c1c"/>
                </a:solidFill>
                <a:latin typeface="Tahoma"/>
              </a:rPr>
              <a:t>0:</a:t>
            </a:r>
            <a:r>
              <a:rPr b="0" lang="pt-BR" sz="1600" spc="-1" strike="noStrike">
                <a:solidFill>
                  <a:srgbClr val="1c1c1c"/>
                </a:solidFill>
                <a:latin typeface="Tahoma"/>
              </a:rPr>
              <a:t> Indica que os dois vetores são ortogonais (ou seja, não têm relação alguma entre si). Neste caso, as duas entidades não compartilham características semânticas ou contextuais relevantes.</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1c1c1c"/>
              </a:buClr>
              <a:buFont typeface="Arial"/>
              <a:buChar char="•"/>
            </a:pPr>
            <a:r>
              <a:rPr b="1" lang="pt-BR" sz="1600" spc="-1" strike="noStrike">
                <a:solidFill>
                  <a:srgbClr val="1c1c1c"/>
                </a:solidFill>
                <a:latin typeface="Tahoma"/>
              </a:rPr>
              <a:t>-1:</a:t>
            </a:r>
            <a:r>
              <a:rPr b="0" lang="pt-BR" sz="1600" spc="-1" strike="noStrike">
                <a:solidFill>
                  <a:srgbClr val="1c1c1c"/>
                </a:solidFill>
                <a:latin typeface="Tahoma"/>
              </a:rPr>
              <a:t> Significa que os dois vetores são opostos. Eles apontam em direções diametralmente opostas, indicando uma relação semântica negativa entre as duas entidades.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223" name="Google Shape;406;p38"/>
          <p:cNvSpPr/>
          <p:nvPr/>
        </p:nvSpPr>
        <p:spPr>
          <a:xfrm>
            <a:off x="38124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Magnitude, Direção e Aplicações</a:t>
            </a:r>
            <a:endParaRPr b="0" lang="en-US" sz="1800" spc="-1" strike="noStrike">
              <a:latin typeface="Arial"/>
            </a:endParaRPr>
          </a:p>
        </p:txBody>
      </p:sp>
      <p:sp>
        <p:nvSpPr>
          <p:cNvPr id="224" name="Caixa de Texto 1"/>
          <p:cNvSpPr/>
          <p:nvPr/>
        </p:nvSpPr>
        <p:spPr>
          <a:xfrm>
            <a:off x="509760" y="2349000"/>
            <a:ext cx="8064000" cy="34966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1c1c1c"/>
              </a:buClr>
              <a:buFont typeface="Arial"/>
              <a:buChar char="•"/>
            </a:pPr>
            <a:r>
              <a:rPr b="0" lang="pt-BR" sz="1600" spc="-1" strike="noStrike">
                <a:solidFill>
                  <a:srgbClr val="1c1c1c"/>
                </a:solidFill>
                <a:latin typeface="Tahoma"/>
              </a:rPr>
              <a:t>Magnitude diz respeito ao tamanho do vetor, ou seja, o "quanto" do vetor existe.</a:t>
            </a: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Direção indica o "para onde" o vetor aponta no espaço.</a:t>
            </a: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Em PLN, a similaridade de cossenos mede a proximidade em termos de direção, desconsiderando a magnitude. Isso significa que dois vetores podem ter tamanhos muito diferentes, mas se apontarem para a mesma direção, serão considerados semelhantes.</a:t>
            </a: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Por outro lado, se você está comparando vetores com base na norma L2 (distância Euclidiana), tanto a magnitude quanto a direção são levadas em consideração. Isso é importante quando a magnitude tem significado no contexto, como no caso de contagens absolutas ou pesos.</a:t>
            </a:r>
            <a:endParaRPr b="0" lang="en-US" sz="1600" spc="-1" strike="noStrike">
              <a:latin typeface="Arial"/>
            </a:endParaRPr>
          </a:p>
          <a:p>
            <a:pPr marL="285840" indent="-285840" algn="just">
              <a:lnSpc>
                <a:spcPct val="100000"/>
              </a:lnSpc>
              <a:buClr>
                <a:srgbClr val="1c1c1c"/>
              </a:buClr>
              <a:buFont typeface="Arial"/>
              <a:buChar char="•"/>
            </a:pPr>
            <a:r>
              <a:rPr b="0" lang="pt-BR" sz="1600" spc="-1" strike="noStrike">
                <a:solidFill>
                  <a:srgbClr val="1c1c1c"/>
                </a:solidFill>
                <a:latin typeface="Tahoma"/>
              </a:rPr>
              <a:t>Essa distinção ajuda a escolher a métrica adequada para a tarefa, dependendo se a intensidade (magnitude) ou apenas a orientação (direção) do vetor é mais relevante.</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Google Shape;416;p39"/>
          <p:cNvSpPr/>
          <p:nvPr/>
        </p:nvSpPr>
        <p:spPr>
          <a:xfrm>
            <a:off x="469800" y="1066680"/>
            <a:ext cx="3551040" cy="118836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Vector Database</a:t>
            </a:r>
            <a:endParaRPr b="0" lang="en-US" sz="3600" spc="-1" strike="noStrike">
              <a:latin typeface="Arial"/>
            </a:endParaRPr>
          </a:p>
        </p:txBody>
      </p:sp>
      <p:sp>
        <p:nvSpPr>
          <p:cNvPr id="226"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Banco de Dados para armazenamento de Dados em Vetores</a:t>
            </a:r>
            <a:endParaRPr b="0" lang="en-US" sz="1800" spc="-1" strike="noStrike">
              <a:latin typeface="Arial"/>
            </a:endParaRPr>
          </a:p>
        </p:txBody>
      </p:sp>
      <p:sp>
        <p:nvSpPr>
          <p:cNvPr id="227" name="Google Shape;405;p38"/>
          <p:cNvSpPr/>
          <p:nvPr/>
        </p:nvSpPr>
        <p:spPr>
          <a:xfrm>
            <a:off x="469800" y="2421000"/>
            <a:ext cx="8422920" cy="3657240"/>
          </a:xfrm>
          <a:prstGeom prst="rect">
            <a:avLst/>
          </a:prstGeom>
          <a:noFill/>
          <a:ln w="9525">
            <a:noFill/>
          </a:ln>
        </p:spPr>
        <p:style>
          <a:lnRef idx="0"/>
          <a:fillRef idx="0"/>
          <a:effectRef idx="0"/>
          <a:fontRef idx="minor"/>
        </p:style>
        <p:txBody>
          <a:bodyPr anchor="t">
            <a:spAutoFit/>
          </a:bodyPr>
          <a:p>
            <a:pPr marL="285840" indent="-285840" algn="just">
              <a:lnSpc>
                <a:spcPct val="100000"/>
              </a:lnSpc>
              <a:buClr>
                <a:srgbClr val="000000"/>
              </a:buClr>
              <a:buSzPct val="60000"/>
              <a:buFont typeface="Arial"/>
              <a:buChar char="•"/>
            </a:pPr>
            <a:r>
              <a:rPr b="0" lang="pt-BR" sz="1800" spc="-1" strike="noStrike">
                <a:solidFill>
                  <a:srgbClr val="000000"/>
                </a:solidFill>
                <a:latin typeface="Arial"/>
              </a:rPr>
              <a:t>Um </a:t>
            </a:r>
            <a:r>
              <a:rPr b="1" lang="pt-BR" sz="1800" spc="-1" strike="noStrike">
                <a:solidFill>
                  <a:srgbClr val="000000"/>
                </a:solidFill>
                <a:latin typeface="Arial"/>
              </a:rPr>
              <a:t>Banco de Dados Vetorial</a:t>
            </a:r>
            <a:r>
              <a:rPr b="0" lang="pt-BR" sz="1800" spc="-1" strike="noStrike">
                <a:solidFill>
                  <a:srgbClr val="000000"/>
                </a:solidFill>
                <a:latin typeface="Arial"/>
              </a:rPr>
              <a:t> é um tipo de banco de dados projetado especificamente para armazenar e gerenciar dados vetoriais de forma eficiente. Em termos simples, dados vetoriais representam informações na forma de vetores, que são construções matemáticas compostas de conjuntos ordenados de valores.</a:t>
            </a:r>
            <a:endParaRPr b="0" lang="en-US" sz="1800" spc="-1" strike="noStrike">
              <a:latin typeface="Arial"/>
            </a:endParaRPr>
          </a:p>
          <a:p>
            <a:pPr algn="just">
              <a:lnSpc>
                <a:spcPct val="100000"/>
              </a:lnSpc>
              <a:buNone/>
            </a:pPr>
            <a:endParaRPr b="0" lang="en-US" sz="1800" spc="-1" strike="noStrike">
              <a:latin typeface="Arial"/>
            </a:endParaRPr>
          </a:p>
          <a:p>
            <a:pPr marL="285840" indent="-285840" algn="just">
              <a:lnSpc>
                <a:spcPct val="100000"/>
              </a:lnSpc>
              <a:buClr>
                <a:srgbClr val="000000"/>
              </a:buClr>
              <a:buSzPct val="60000"/>
              <a:buFont typeface="Arial"/>
              <a:buChar char="•"/>
            </a:pPr>
            <a:r>
              <a:rPr b="0" lang="pt-BR" sz="1800" spc="-1" strike="noStrike">
                <a:solidFill>
                  <a:srgbClr val="000000"/>
                </a:solidFill>
                <a:latin typeface="Arial"/>
              </a:rPr>
              <a:t>Em essência, o banco de dados vetorial é um sistema de armazenamento e recuperação para vetores de alta dimensão. Esses vetores são normalmente gerados por algoritmos de embedding (incorporação), que convertem estruturas de dados complexas, como texto ou imagens, em vetores de comprimento fixo em um espaço de alta dimensão. </a:t>
            </a:r>
            <a:r>
              <a:rPr b="1" lang="pt-BR" sz="1800" spc="-1" strike="noStrike">
                <a:solidFill>
                  <a:srgbClr val="ff0000"/>
                </a:solidFill>
                <a:latin typeface="Arial"/>
              </a:rPr>
              <a:t>A principal utilidade dos bancos de dados vetoriais é permitir pesquisas de similaridade eficientes dentro desse banco de dados.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Google Shape;416;p39"/>
          <p:cNvSpPr/>
          <p:nvPr/>
        </p:nvSpPr>
        <p:spPr>
          <a:xfrm>
            <a:off x="469800" y="1066680"/>
            <a:ext cx="3551040" cy="118836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Vector Database</a:t>
            </a:r>
            <a:endParaRPr b="0" lang="en-US" sz="3600" spc="-1" strike="noStrike">
              <a:latin typeface="Arial"/>
            </a:endParaRPr>
          </a:p>
        </p:txBody>
      </p:sp>
      <p:sp>
        <p:nvSpPr>
          <p:cNvPr id="229"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Banco de Dados para armazenamento de Dados em Vetores</a:t>
            </a:r>
            <a:endParaRPr b="0" lang="en-US" sz="1800" spc="-1" strike="noStrike">
              <a:latin typeface="Arial"/>
            </a:endParaRPr>
          </a:p>
        </p:txBody>
      </p:sp>
      <p:graphicFrame>
        <p:nvGraphicFramePr>
          <p:cNvPr id="230" name="Imagem 2"/>
          <p:cNvGraphicFramePr/>
          <p:nvPr/>
        </p:nvGraphicFramePr>
        <p:xfrm>
          <a:off x="251640" y="2924280"/>
          <a:ext cx="8559360" cy="2803680"/>
        </p:xfrm>
        <a:graphic>
          <a:graphicData uri="http://schemas.openxmlformats.org/presentationml/2006/ole">
            <p:oleObj progId="Paint.Picture" r:id="rId1" spid="">
              <p:embed/>
              <p:pic>
                <p:nvPicPr>
                  <p:cNvPr id="231" name="Imagem 2" descr=""/>
                  <p:cNvPicPr/>
                  <p:nvPr/>
                </p:nvPicPr>
                <p:blipFill>
                  <a:blip r:embed="rId2"/>
                  <a:stretch/>
                </p:blipFill>
                <p:spPr>
                  <a:xfrm>
                    <a:off x="251640" y="2924280"/>
                    <a:ext cx="8559360" cy="280368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Google Shape;416;p39"/>
          <p:cNvSpPr/>
          <p:nvPr/>
        </p:nvSpPr>
        <p:spPr>
          <a:xfrm>
            <a:off x="469800" y="1066680"/>
            <a:ext cx="3551040" cy="118836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Vector Database</a:t>
            </a:r>
            <a:endParaRPr b="0" lang="en-US" sz="3600" spc="-1" strike="noStrike">
              <a:latin typeface="Arial"/>
            </a:endParaRPr>
          </a:p>
        </p:txBody>
      </p:sp>
      <p:sp>
        <p:nvSpPr>
          <p:cNvPr id="233"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Banco de Dados para armazenamento de Dados em Vetores</a:t>
            </a:r>
            <a:endParaRPr b="0" lang="en-US" sz="1800" spc="-1" strike="noStrike">
              <a:latin typeface="Arial"/>
            </a:endParaRPr>
          </a:p>
        </p:txBody>
      </p:sp>
      <p:sp>
        <p:nvSpPr>
          <p:cNvPr id="234" name="Google Shape;405;p38"/>
          <p:cNvSpPr/>
          <p:nvPr/>
        </p:nvSpPr>
        <p:spPr>
          <a:xfrm>
            <a:off x="469800" y="2421360"/>
            <a:ext cx="4534200" cy="3084480"/>
          </a:xfrm>
          <a:prstGeom prst="rect">
            <a:avLst/>
          </a:prstGeom>
          <a:noFill/>
          <a:ln w="9525">
            <a:noFill/>
          </a:ln>
        </p:spPr>
        <p:style>
          <a:lnRef idx="0"/>
          <a:fillRef idx="0"/>
          <a:effectRef idx="0"/>
          <a:fontRef idx="minor"/>
        </p:style>
        <p:txBody>
          <a:bodyPr anchor="t">
            <a:noAutofit/>
          </a:bodyPr>
          <a:p>
            <a:pPr algn="just">
              <a:lnSpc>
                <a:spcPct val="100000"/>
              </a:lnSpc>
              <a:buNone/>
              <a:tabLst>
                <a:tab algn="l" pos="0"/>
              </a:tabLst>
            </a:pPr>
            <a:r>
              <a:rPr b="1" lang="pt-BR" sz="1800" spc="-1" strike="noStrike">
                <a:solidFill>
                  <a:srgbClr val="ff0000"/>
                </a:solidFill>
                <a:latin typeface="Arial"/>
              </a:rPr>
              <a:t>Esses vetores, junto com um ID e um payload (metadados), são os elementos que são armazenados em uma estrutura de dados denominada collection em um banco de dados vetorial, como o ChromaDB, por exemplo.</a:t>
            </a:r>
            <a:endParaRPr b="0" lang="en-US" sz="1800" spc="-1" strike="noStrike">
              <a:latin typeface="Arial"/>
            </a:endParaRPr>
          </a:p>
        </p:txBody>
      </p:sp>
      <p:graphicFrame>
        <p:nvGraphicFramePr>
          <p:cNvPr id="235" name="Imagem 2"/>
          <p:cNvGraphicFramePr/>
          <p:nvPr/>
        </p:nvGraphicFramePr>
        <p:xfrm>
          <a:off x="5219640" y="2349000"/>
          <a:ext cx="3183480" cy="3012120"/>
        </p:xfrm>
        <a:graphic>
          <a:graphicData uri="http://schemas.openxmlformats.org/presentationml/2006/ole">
            <p:oleObj progId="Paint.Picture" r:id="rId1" spid="">
              <p:embed/>
              <p:pic>
                <p:nvPicPr>
                  <p:cNvPr id="236" name="Imagem 2" descr=""/>
                  <p:cNvPicPr/>
                  <p:nvPr/>
                </p:nvPicPr>
                <p:blipFill>
                  <a:blip r:embed="rId2"/>
                  <a:stretch/>
                </p:blipFill>
                <p:spPr>
                  <a:xfrm>
                    <a:off x="5219640" y="2349000"/>
                    <a:ext cx="3183480" cy="301212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Google Shape;416;p39"/>
          <p:cNvSpPr/>
          <p:nvPr/>
        </p:nvSpPr>
        <p:spPr>
          <a:xfrm>
            <a:off x="1193040" y="448560"/>
            <a:ext cx="3292920" cy="118836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Vector Database</a:t>
            </a:r>
            <a:endParaRPr b="0" lang="en-US" sz="3600" spc="-1" strike="noStrike">
              <a:latin typeface="Arial"/>
            </a:endParaRPr>
          </a:p>
        </p:txBody>
      </p:sp>
      <p:sp>
        <p:nvSpPr>
          <p:cNvPr id="238"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Banco de Dados para armazenamento de Dados em Vetores</a:t>
            </a:r>
            <a:endParaRPr b="0" lang="en-US" sz="1800" spc="-1" strike="noStrike">
              <a:latin typeface="Arial"/>
            </a:endParaRPr>
          </a:p>
        </p:txBody>
      </p:sp>
      <p:pic>
        <p:nvPicPr>
          <p:cNvPr id="239" name="Imagem 4" descr=""/>
          <p:cNvPicPr/>
          <p:nvPr/>
        </p:nvPicPr>
        <p:blipFill>
          <a:blip r:embed="rId1"/>
          <a:stretch/>
        </p:blipFill>
        <p:spPr>
          <a:xfrm>
            <a:off x="755640" y="2441520"/>
            <a:ext cx="7948080" cy="3576240"/>
          </a:xfrm>
          <a:prstGeom prst="rect">
            <a:avLst/>
          </a:prstGeom>
          <a:ln w="9525">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Google Shape;416;p39"/>
          <p:cNvSpPr/>
          <p:nvPr/>
        </p:nvSpPr>
        <p:spPr>
          <a:xfrm>
            <a:off x="469800" y="1066680"/>
            <a:ext cx="5856120" cy="118836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Tipos de Vector Database</a:t>
            </a:r>
            <a:endParaRPr b="0" lang="en-US" sz="3600" spc="-1" strike="noStrike">
              <a:latin typeface="Arial"/>
            </a:endParaRPr>
          </a:p>
        </p:txBody>
      </p:sp>
      <p:sp>
        <p:nvSpPr>
          <p:cNvPr id="241"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Banco de Dados para armazenamento de Dados em Vetores</a:t>
            </a:r>
            <a:endParaRPr b="0" lang="en-US" sz="1800" spc="-1" strike="noStrike">
              <a:latin typeface="Arial"/>
            </a:endParaRPr>
          </a:p>
        </p:txBody>
      </p:sp>
      <p:sp>
        <p:nvSpPr>
          <p:cNvPr id="242" name="Caixa de Texto 1"/>
          <p:cNvSpPr/>
          <p:nvPr/>
        </p:nvSpPr>
        <p:spPr>
          <a:xfrm>
            <a:off x="612000" y="2349000"/>
            <a:ext cx="8039880" cy="47134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1" lang="pt-BR" sz="1600" spc="-1" strike="noStrike">
                <a:solidFill>
                  <a:srgbClr val="000000"/>
                </a:solidFill>
                <a:latin typeface="Tahoma"/>
              </a:rPr>
              <a:t>ChromaDB:</a:t>
            </a:r>
            <a:r>
              <a:rPr b="0" lang="pt-BR" sz="1600" spc="-1" strike="noStrike">
                <a:solidFill>
                  <a:srgbClr val="000000"/>
                </a:solidFill>
                <a:latin typeface="Tahoma"/>
              </a:rPr>
              <a:t> é um banco de dados vetorial de código aberto, projetado para ser fácil de usar e altamente escalável. Ele é especialmente popular para aplicações que envolvem grandes quantidades de dados semiestruturados e não estruturados, como texto, imagens e embeddings.</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000000"/>
              </a:buClr>
              <a:buFont typeface="Arial"/>
              <a:buChar char="•"/>
            </a:pPr>
            <a:r>
              <a:rPr b="1" lang="pt-BR" sz="1600" spc="-1" strike="noStrike">
                <a:solidFill>
                  <a:srgbClr val="000000"/>
                </a:solidFill>
                <a:latin typeface="Tahoma"/>
              </a:rPr>
              <a:t>FAISS:</a:t>
            </a:r>
            <a:r>
              <a:rPr b="0" lang="pt-BR" sz="1600" spc="-1" strike="noStrike">
                <a:solidFill>
                  <a:srgbClr val="000000"/>
                </a:solidFill>
                <a:latin typeface="Tahoma"/>
              </a:rPr>
              <a:t> desenvolvido pelo Facebook AI Research, o Faiss é uma biblioteca de pesquisa vetorial de alta performance, ideal para grandes conjuntos de dados.</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000000"/>
              </a:buClr>
              <a:buFont typeface="Arial"/>
              <a:buChar char="•"/>
            </a:pPr>
            <a:r>
              <a:rPr b="1" lang="pt-BR" sz="1600" spc="-1" strike="noStrike">
                <a:solidFill>
                  <a:srgbClr val="000000"/>
                </a:solidFill>
                <a:latin typeface="Tahoma"/>
              </a:rPr>
              <a:t>Pinecone:</a:t>
            </a:r>
            <a:r>
              <a:rPr b="0" lang="pt-BR" sz="1600" spc="-1" strike="noStrike">
                <a:solidFill>
                  <a:srgbClr val="000000"/>
                </a:solidFill>
                <a:latin typeface="Tahoma"/>
              </a:rPr>
              <a:t> conhecido por sua simplicidade de uso e escalabilidade, o Pinecone é uma excelente opção para aplicações que exigem alta performance e flexibilidade.</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000000"/>
              </a:buClr>
              <a:buFont typeface="Arial"/>
              <a:buChar char="•"/>
            </a:pPr>
            <a:r>
              <a:rPr b="1" lang="pt-BR" sz="1600" spc="-1" strike="noStrike">
                <a:solidFill>
                  <a:srgbClr val="000000"/>
                </a:solidFill>
                <a:latin typeface="Tahoma"/>
              </a:rPr>
              <a:t>Qdrant:</a:t>
            </a:r>
            <a:r>
              <a:rPr b="0" lang="pt-BR" sz="1600" spc="-1" strike="noStrike">
                <a:solidFill>
                  <a:srgbClr val="000000"/>
                </a:solidFill>
                <a:latin typeface="Tahoma"/>
              </a:rPr>
              <a:t> outro banco de dados vetorial de código aberto, o Qdrant oferece recursos como pesquisa híbrida (combinação de pesquisa vetorial e filtragem por atributos) e integração com diversas linguagens de programação.</a:t>
            </a:r>
            <a:endParaRPr b="0" lang="en-US" sz="1600" spc="-1" strike="noStrike">
              <a:latin typeface="Arial"/>
            </a:endParaRPr>
          </a:p>
          <a:p>
            <a:pPr>
              <a:lnSpc>
                <a:spcPct val="100000"/>
              </a:lnSpc>
              <a:buNone/>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Google Shape;404;p38"/>
          <p:cNvSpPr/>
          <p:nvPr/>
        </p:nvSpPr>
        <p:spPr>
          <a:xfrm>
            <a:off x="469800" y="1066680"/>
            <a:ext cx="590040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93" name="Google Shape;406;p38"/>
          <p:cNvSpPr/>
          <p:nvPr/>
        </p:nvSpPr>
        <p:spPr>
          <a:xfrm>
            <a:off x="509760" y="1712880"/>
            <a:ext cx="83833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Exemplos iniciais de Vetores representativos de Embeddings com 2 dimensões</a:t>
            </a:r>
            <a:endParaRPr b="0" lang="en-US" sz="1800" spc="-1" strike="noStrike">
              <a:latin typeface="Arial"/>
            </a:endParaRPr>
          </a:p>
        </p:txBody>
      </p:sp>
      <p:graphicFrame>
        <p:nvGraphicFramePr>
          <p:cNvPr id="94" name="Imagem 3"/>
          <p:cNvGraphicFramePr/>
          <p:nvPr/>
        </p:nvGraphicFramePr>
        <p:xfrm>
          <a:off x="950760" y="2420640"/>
          <a:ext cx="7501680" cy="4022280"/>
        </p:xfrm>
        <a:graphic>
          <a:graphicData uri="http://schemas.openxmlformats.org/presentationml/2006/ole">
            <p:oleObj progId="Paint.Picture" r:id="rId1" spid="">
              <p:embed/>
              <p:pic>
                <p:nvPicPr>
                  <p:cNvPr id="95" name="Imagem 3" descr=""/>
                  <p:cNvPicPr/>
                  <p:nvPr/>
                </p:nvPicPr>
                <p:blipFill>
                  <a:blip r:embed="rId2"/>
                  <a:stretch/>
                </p:blipFill>
                <p:spPr>
                  <a:xfrm>
                    <a:off x="950760" y="2420640"/>
                    <a:ext cx="7501680" cy="402228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ChromaDB</a:t>
            </a:r>
            <a:endParaRPr b="0" lang="en-US" sz="3600" spc="-1" strike="noStrike">
              <a:latin typeface="Arial"/>
            </a:endParaRPr>
          </a:p>
        </p:txBody>
      </p:sp>
      <p:sp>
        <p:nvSpPr>
          <p:cNvPr id="244"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Fluxo geral de uso do ChromaDB</a:t>
            </a:r>
            <a:endParaRPr b="0" lang="en-US" sz="1800" spc="-1" strike="noStrike">
              <a:latin typeface="Arial"/>
            </a:endParaRPr>
          </a:p>
        </p:txBody>
      </p:sp>
      <p:graphicFrame>
        <p:nvGraphicFramePr>
          <p:cNvPr id="245" name="Imagem 3"/>
          <p:cNvGraphicFramePr/>
          <p:nvPr/>
        </p:nvGraphicFramePr>
        <p:xfrm>
          <a:off x="1057320" y="2493000"/>
          <a:ext cx="7288200" cy="3591360"/>
        </p:xfrm>
        <a:graphic>
          <a:graphicData uri="http://schemas.openxmlformats.org/presentationml/2006/ole">
            <p:oleObj progId="Paint.Picture" r:id="rId1" spid="">
              <p:embed/>
              <p:pic>
                <p:nvPicPr>
                  <p:cNvPr id="246" name="Imagem 3" descr=""/>
                  <p:cNvPicPr/>
                  <p:nvPr/>
                </p:nvPicPr>
                <p:blipFill>
                  <a:blip r:embed="rId2"/>
                  <a:stretch/>
                </p:blipFill>
                <p:spPr>
                  <a:xfrm>
                    <a:off x="1057320" y="2493000"/>
                    <a:ext cx="7288200" cy="359136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Vector Database</a:t>
            </a:r>
            <a:endParaRPr b="0" lang="en-US" sz="3600" spc="-1" strike="noStrike">
              <a:latin typeface="Arial"/>
            </a:endParaRPr>
          </a:p>
        </p:txBody>
      </p:sp>
      <p:sp>
        <p:nvSpPr>
          <p:cNvPr id="248"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Busca por Similaridade</a:t>
            </a:r>
            <a:endParaRPr b="0" lang="en-US" sz="1800" spc="-1" strike="noStrike">
              <a:latin typeface="Arial"/>
            </a:endParaRPr>
          </a:p>
        </p:txBody>
      </p:sp>
      <p:sp>
        <p:nvSpPr>
          <p:cNvPr id="249" name="Caixa de Texto 1"/>
          <p:cNvSpPr/>
          <p:nvPr/>
        </p:nvSpPr>
        <p:spPr>
          <a:xfrm>
            <a:off x="612000" y="2349000"/>
            <a:ext cx="8039880" cy="22798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000000"/>
              </a:buClr>
              <a:buFont typeface="Arial"/>
              <a:buChar char="•"/>
            </a:pPr>
            <a:r>
              <a:rPr b="0" lang="pt-BR" sz="1600" spc="-1" strike="noStrike">
                <a:solidFill>
                  <a:srgbClr val="000000"/>
                </a:solidFill>
                <a:latin typeface="Tahoma"/>
              </a:rPr>
              <a:t>Uma das principais vantagens de um Vector DB é a busca por similaridade, comparando a “distância” entre os vetores de uma pergunta e os vetores armazenados no BD.</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000000"/>
              </a:buClr>
              <a:buFont typeface="Arial"/>
              <a:buChar char="•"/>
            </a:pPr>
            <a:r>
              <a:rPr b="0" lang="pt-BR" sz="1600" spc="-1" strike="noStrike">
                <a:solidFill>
                  <a:srgbClr val="000000"/>
                </a:solidFill>
                <a:latin typeface="Tahoma"/>
              </a:rPr>
              <a:t>Como os textos são armazenados como vetores, conseguimos saber o quão próximos alguns textos estão uns dos outros.</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ff0000"/>
              </a:buClr>
              <a:buFont typeface="Arial"/>
              <a:buChar char="•"/>
            </a:pPr>
            <a:r>
              <a:rPr b="0" lang="pt-BR" sz="1600" spc="-1" strike="noStrike">
                <a:solidFill>
                  <a:srgbClr val="ff0000"/>
                </a:solidFill>
                <a:latin typeface="Tahoma"/>
              </a:rPr>
              <a:t>De acordo com o Modelo de Embedding usado para criar a Collection será a medida de similaridade empregada na busca!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Google Shape;404;p38"/>
          <p:cNvSpPr/>
          <p:nvPr/>
        </p:nvSpPr>
        <p:spPr>
          <a:xfrm>
            <a:off x="228600" y="274680"/>
            <a:ext cx="590040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97" name="Google Shape;405;p38"/>
          <p:cNvSpPr/>
          <p:nvPr/>
        </p:nvSpPr>
        <p:spPr>
          <a:xfrm>
            <a:off x="228600" y="1828800"/>
            <a:ext cx="8422920" cy="1462680"/>
          </a:xfrm>
          <a:prstGeom prst="rect">
            <a:avLst/>
          </a:prstGeom>
          <a:noFill/>
          <a:ln w="9525">
            <a:noFill/>
          </a:ln>
        </p:spPr>
        <p:style>
          <a:lnRef idx="0"/>
          <a:fillRef idx="0"/>
          <a:effectRef idx="0"/>
          <a:fontRef idx="minor"/>
        </p:style>
        <p:txBody>
          <a:bodyPr anchor="t">
            <a:spAutoFit/>
          </a:bodyPr>
          <a:p>
            <a:pPr marL="285840" indent="-285840" algn="just">
              <a:lnSpc>
                <a:spcPct val="100000"/>
              </a:lnSpc>
              <a:buClr>
                <a:srgbClr val="000000"/>
              </a:buClr>
              <a:buFont typeface="Arial"/>
              <a:buChar char="•"/>
            </a:pPr>
            <a:r>
              <a:rPr b="1" lang="pt-BR" sz="1800" spc="-1" strike="noStrike">
                <a:solidFill>
                  <a:srgbClr val="000000"/>
                </a:solidFill>
                <a:latin typeface="Arial"/>
              </a:rPr>
              <a:t>Embedding </a:t>
            </a:r>
            <a:r>
              <a:rPr b="0" lang="pt-BR" sz="1800" spc="-1" strike="noStrike">
                <a:solidFill>
                  <a:srgbClr val="000000"/>
                </a:solidFill>
                <a:latin typeface="Arial"/>
              </a:rPr>
              <a:t>é a representação vetorial de um texto em um espaço multidimensional. Ou seja, um modelo (ou uma camada) de Embeddings vai transformar texto em vetores. E por texto, pode se entender como um único Token, uma palavra, ou grandes quantidades de sentenças. Todo pedaço de texto pode ser convertido em Embeddings. </a:t>
            </a:r>
            <a:endParaRPr b="0" lang="en-US" sz="1800" spc="-1" strike="noStrike">
              <a:latin typeface="Arial"/>
            </a:endParaRPr>
          </a:p>
        </p:txBody>
      </p:sp>
      <p:sp>
        <p:nvSpPr>
          <p:cNvPr id="98" name="Google Shape;406;p38"/>
          <p:cNvSpPr/>
          <p:nvPr/>
        </p:nvSpPr>
        <p:spPr>
          <a:xfrm>
            <a:off x="303480" y="100620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Definição</a:t>
            </a:r>
            <a:endParaRPr b="0" lang="en-US" sz="1800" spc="-1" strike="noStrike">
              <a:latin typeface="Arial"/>
            </a:endParaRPr>
          </a:p>
        </p:txBody>
      </p:sp>
      <p:sp>
        <p:nvSpPr>
          <p:cNvPr id="99" name="TextBox 1"/>
          <p:cNvSpPr/>
          <p:nvPr/>
        </p:nvSpPr>
        <p:spPr>
          <a:xfrm>
            <a:off x="685800" y="3840120"/>
            <a:ext cx="7772400" cy="823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tabLst>
                <a:tab algn="l" pos="0"/>
              </a:tabLst>
            </a:pPr>
            <a:r>
              <a:rPr b="0" lang="en-US" sz="2400" spc="-1" strike="noStrike">
                <a:solidFill>
                  <a:srgbClr val="000000"/>
                </a:solidFill>
                <a:latin typeface="Tahoma"/>
              </a:rPr>
              <a:t># getting the collection collection_one = chroma_client.get_collection(name='Collection1')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01"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Tokenization (1)</a:t>
            </a:r>
            <a:endParaRPr b="0" lang="en-US" sz="1800" spc="-1" strike="noStrike">
              <a:latin typeface="Arial"/>
            </a:endParaRPr>
          </a:p>
        </p:txBody>
      </p:sp>
      <p:sp>
        <p:nvSpPr>
          <p:cNvPr id="102" name="Caixa de Texto 1"/>
          <p:cNvSpPr/>
          <p:nvPr/>
        </p:nvSpPr>
        <p:spPr>
          <a:xfrm>
            <a:off x="612000" y="2349000"/>
            <a:ext cx="8039880" cy="32533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000000"/>
              </a:buClr>
              <a:buFont typeface="Arial"/>
              <a:buChar char="•"/>
            </a:pPr>
            <a:r>
              <a:rPr b="0" lang="pt-BR" sz="1600" spc="-1" strike="noStrike">
                <a:solidFill>
                  <a:srgbClr val="000000"/>
                </a:solidFill>
                <a:latin typeface="Tahoma"/>
              </a:rPr>
              <a:t>Para conseguir acessar texto, precisamos transformar texto em números e vice-versa, de forma que seja possível recuperar o texto depois.</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000000"/>
              </a:buClr>
              <a:buFont typeface="Arial"/>
              <a:buChar char="•"/>
            </a:pPr>
            <a:r>
              <a:rPr b="0" lang="pt-BR" sz="1600" spc="-1" strike="noStrike">
                <a:solidFill>
                  <a:srgbClr val="000000"/>
                </a:solidFill>
                <a:latin typeface="Tahoma"/>
              </a:rPr>
              <a:t>Uma idéia inicial é a tokenização por caractere, definindo um código por letra. Por exemplo, A-1, B-2, C-3, etc. Assim, a palavra “cachorro” ficaria com 7 tokens: 3-1-3-8-15-18-18-15.</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000000"/>
              </a:buClr>
              <a:buFont typeface="Arial"/>
              <a:buChar char="•"/>
            </a:pPr>
            <a:r>
              <a:rPr b="0" lang="pt-BR" sz="1600" spc="-1" strike="noStrike">
                <a:solidFill>
                  <a:srgbClr val="000000"/>
                </a:solidFill>
                <a:latin typeface="Tahoma"/>
              </a:rPr>
              <a:t>Para reduzir a quantidade de tokens a serem processada por um LLM, também é possível tokenizar por palavra ao invés de por caractere. Poderiamos ter um léxico (conjunto de palavras) e atribuir um código a cada uma delas. Assim a palavra “cachorro” ficaria com apenas um código, um token, por exemplo, 31125.</a:t>
            </a:r>
            <a:endParaRPr b="0" lang="en-US" sz="1600" spc="-1" strike="noStrike">
              <a:latin typeface="Arial"/>
            </a:endParaRPr>
          </a:p>
          <a:p>
            <a:pPr algn="just">
              <a:lnSpc>
                <a:spcPct val="100000"/>
              </a:lnSpc>
              <a:buNone/>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Google Shape;416;p39"/>
          <p:cNvSpPr/>
          <p:nvPr/>
        </p:nvSpPr>
        <p:spPr>
          <a:xfrm>
            <a:off x="316080" y="274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04" name="Google Shape;406;p38"/>
          <p:cNvSpPr/>
          <p:nvPr/>
        </p:nvSpPr>
        <p:spPr>
          <a:xfrm>
            <a:off x="335160" y="86472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Tokenization (2)</a:t>
            </a:r>
            <a:endParaRPr b="0" lang="en-US" sz="1800" spc="-1" strike="noStrike">
              <a:latin typeface="Arial"/>
            </a:endParaRPr>
          </a:p>
        </p:txBody>
      </p:sp>
      <p:sp>
        <p:nvSpPr>
          <p:cNvPr id="105" name="Caixa de Texto 1"/>
          <p:cNvSpPr/>
          <p:nvPr/>
        </p:nvSpPr>
        <p:spPr>
          <a:xfrm>
            <a:off x="1096200" y="1631880"/>
            <a:ext cx="8039880" cy="27666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000000"/>
              </a:buClr>
              <a:buFont typeface="Arial"/>
              <a:buChar char="•"/>
            </a:pPr>
            <a:r>
              <a:rPr b="0" lang="pt-BR" sz="1600" spc="-1" strike="noStrike">
                <a:solidFill>
                  <a:srgbClr val="000000"/>
                </a:solidFill>
                <a:latin typeface="Tahoma"/>
              </a:rPr>
              <a:t>Uma forma mais eficiente de lidar com os tokens é dividindo as palavras, isolando o radical, prefixo e sufixo - cada parte isolada é tratada como como uma unidade diferente, um token diferente. </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000000"/>
              </a:buClr>
              <a:buFont typeface="Arial"/>
              <a:buChar char="•"/>
            </a:pPr>
            <a:r>
              <a:rPr b="0" lang="pt-BR" sz="1600" spc="-1" strike="noStrike">
                <a:solidFill>
                  <a:srgbClr val="000000"/>
                </a:solidFill>
                <a:latin typeface="Tahoma"/>
              </a:rPr>
              <a:t>Por exemplo, “meninos”, “meninada”, “menininho” tem o prefixo “menin”.</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000000"/>
              </a:buClr>
              <a:buFont typeface="Arial"/>
              <a:buChar char="•"/>
            </a:pPr>
            <a:r>
              <a:rPr b="0" lang="pt-BR" sz="1600" spc="-1" strike="noStrike">
                <a:solidFill>
                  <a:srgbClr val="000000"/>
                </a:solidFill>
                <a:latin typeface="Tahoma"/>
              </a:rPr>
              <a:t>Agora experimente:</a:t>
            </a:r>
            <a:r>
              <a:rPr b="0" lang="pt-BR" sz="1600" spc="-1" strike="noStrike">
                <a:solidFill>
                  <a:srgbClr val="000000"/>
                </a:solidFill>
                <a:latin typeface="Tahoma"/>
              </a:rPr>
              <a:t>	</a:t>
            </a:r>
            <a:r>
              <a:rPr b="0" lang="pt-BR" sz="1600" spc="-1" strike="noStrike" u="sng">
                <a:solidFill>
                  <a:srgbClr val="0000ff"/>
                </a:solidFill>
                <a:uFillTx/>
                <a:latin typeface="Tahoma"/>
              </a:rPr>
              <a:t>https://platform.openai.com/tokenizer</a:t>
            </a:r>
            <a:endParaRPr b="0" lang="en-US" sz="1600" spc="-1" strike="noStrike">
              <a:latin typeface="Arial"/>
            </a:endParaRPr>
          </a:p>
          <a:p>
            <a:pPr algn="just">
              <a:lnSpc>
                <a:spcPct val="100000"/>
              </a:lnSpc>
              <a:buNone/>
              <a:tabLst>
                <a:tab algn="l" pos="0"/>
              </a:tabLst>
            </a:pPr>
            <a:r>
              <a:rPr b="0" lang="pt-BR" sz="1600" spc="-1" strike="noStrike">
                <a:solidFill>
                  <a:srgbClr val="ff0000"/>
                </a:solidFill>
                <a:latin typeface="Tahoma"/>
              </a:rPr>
              <a:t>“</a:t>
            </a:r>
            <a:r>
              <a:rPr b="0" lang="pt-BR" sz="1600" spc="-1" strike="noStrike">
                <a:solidFill>
                  <a:srgbClr val="ff0000"/>
                </a:solidFill>
                <a:latin typeface="Tahoma"/>
              </a:rPr>
              <a:t>O cachorro mordeu a perna do desenvolvedor de software para chamar atenção”</a:t>
            </a:r>
            <a:endParaRPr b="0" lang="en-US" sz="1600" spc="-1" strike="noStrike">
              <a:latin typeface="Arial"/>
            </a:endParaRPr>
          </a:p>
          <a:p>
            <a:pPr algn="just">
              <a:lnSpc>
                <a:spcPct val="100000"/>
              </a:lnSpc>
              <a:buNone/>
              <a:tabLst>
                <a:tab algn="l" pos="0"/>
              </a:tabLst>
            </a:pPr>
            <a:endParaRPr b="0" lang="en-US" sz="1600" spc="-1" strike="noStrike">
              <a:latin typeface="Arial"/>
            </a:endParaRPr>
          </a:p>
        </p:txBody>
      </p:sp>
      <p:graphicFrame>
        <p:nvGraphicFramePr>
          <p:cNvPr id="106" name="Imagem 3"/>
          <p:cNvGraphicFramePr/>
          <p:nvPr/>
        </p:nvGraphicFramePr>
        <p:xfrm>
          <a:off x="325800" y="4509720"/>
          <a:ext cx="4213440" cy="1934640"/>
        </p:xfrm>
        <a:graphic>
          <a:graphicData uri="http://schemas.openxmlformats.org/presentationml/2006/ole">
            <p:oleObj progId="Paint.Picture" r:id="rId1" spid="">
              <p:embed/>
              <p:pic>
                <p:nvPicPr>
                  <p:cNvPr id="107" name="Imagem 3" descr=""/>
                  <p:cNvPicPr/>
                  <p:nvPr/>
                </p:nvPicPr>
                <p:blipFill>
                  <a:blip r:embed="rId2"/>
                  <a:stretch/>
                </p:blipFill>
                <p:spPr>
                  <a:xfrm>
                    <a:off x="325800" y="4509720"/>
                    <a:ext cx="4213440" cy="1934640"/>
                  </a:xfrm>
                  <a:prstGeom prst="rect">
                    <a:avLst/>
                  </a:prstGeom>
                  <a:ln w="0">
                    <a:noFill/>
                  </a:ln>
                </p:spPr>
              </p:pic>
            </p:oleObj>
          </a:graphicData>
        </a:graphic>
      </p:graphicFrame>
      <p:graphicFrame>
        <p:nvGraphicFramePr>
          <p:cNvPr id="108" name="Imagem 5"/>
          <p:cNvGraphicFramePr/>
          <p:nvPr/>
        </p:nvGraphicFramePr>
        <p:xfrm>
          <a:off x="4644360" y="4509720"/>
          <a:ext cx="4131720" cy="1913040"/>
        </p:xfrm>
        <a:graphic>
          <a:graphicData uri="http://schemas.openxmlformats.org/presentationml/2006/ole">
            <p:oleObj progId="Paint.Picture" r:id="rId3" spid="">
              <p:embed/>
              <p:pic>
                <p:nvPicPr>
                  <p:cNvPr id="109" name="Imagem 5" descr=""/>
                  <p:cNvPicPr/>
                  <p:nvPr/>
                </p:nvPicPr>
                <p:blipFill>
                  <a:blip r:embed="rId4"/>
                  <a:stretch/>
                </p:blipFill>
                <p:spPr>
                  <a:xfrm>
                    <a:off x="4644360" y="4509720"/>
                    <a:ext cx="4131720" cy="1913040"/>
                  </a:xfrm>
                  <a:prstGeom prst="rect">
                    <a:avLst/>
                  </a:prstGeom>
                  <a:ln w="0">
                    <a:noFill/>
                  </a:ln>
                </p:spPr>
              </p:pic>
            </p:oleObj>
          </a:graphicData>
        </a:graphic>
      </p:graphicFrame>
      <p:sp>
        <p:nvSpPr>
          <p:cNvPr id="110" name="Caixa de Texto 6"/>
          <p:cNvSpPr/>
          <p:nvPr/>
        </p:nvSpPr>
        <p:spPr>
          <a:xfrm>
            <a:off x="326520" y="6477480"/>
            <a:ext cx="8449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pt-BR" sz="1800" spc="-1" strike="noStrike">
                <a:solidFill>
                  <a:srgbClr val="ff0000"/>
                </a:solidFill>
                <a:latin typeface="Tahoma"/>
              </a:rPr>
              <a:t>ChatGPT considera que um token corresponde a aproximadamente 4 caracteres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12"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Mais a fundo (1)</a:t>
            </a:r>
            <a:endParaRPr b="0" lang="en-US" sz="1800" spc="-1" strike="noStrike">
              <a:latin typeface="Arial"/>
            </a:endParaRPr>
          </a:p>
        </p:txBody>
      </p:sp>
      <p:sp>
        <p:nvSpPr>
          <p:cNvPr id="113" name="Caixa de Texto 1"/>
          <p:cNvSpPr/>
          <p:nvPr/>
        </p:nvSpPr>
        <p:spPr>
          <a:xfrm>
            <a:off x="612000" y="3138120"/>
            <a:ext cx="8172000" cy="30099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000000"/>
              </a:buClr>
              <a:buFont typeface="Arial"/>
              <a:buChar char="•"/>
            </a:pPr>
            <a:r>
              <a:rPr b="0" lang="pt-BR" sz="1600" spc="-1" strike="noStrike">
                <a:solidFill>
                  <a:srgbClr val="000000"/>
                </a:solidFill>
                <a:latin typeface="Tahoma"/>
              </a:rPr>
              <a:t>Enquanto token é uma representação estática de unidades de texto, o Embedding é  mais dinâmico. O Embedding é a representação vetorial do texto em um espaço multidimensional.</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000000"/>
              </a:buClr>
              <a:buFont typeface="Arial"/>
              <a:buChar char="•"/>
            </a:pPr>
            <a:r>
              <a:rPr b="0" lang="pt-BR" sz="1600" spc="-1" strike="noStrike">
                <a:solidFill>
                  <a:srgbClr val="000000"/>
                </a:solidFill>
                <a:latin typeface="Tahoma"/>
              </a:rPr>
              <a:t>Podemos imaginar Embeddings como pontos com coordenadas. Enquanto um token tem um código estático, o embedding pode mudar de posição conforme o contexto.</a:t>
            </a:r>
            <a:endParaRPr b="0" lang="en-US" sz="1600" spc="-1" strike="noStrike">
              <a:latin typeface="Arial"/>
            </a:endParaRPr>
          </a:p>
          <a:p>
            <a:pPr algn="just">
              <a:lnSpc>
                <a:spcPct val="100000"/>
              </a:lnSpc>
              <a:buNone/>
            </a:pPr>
            <a:endParaRPr b="0" lang="en-US" sz="1600" spc="-1" strike="noStrike">
              <a:latin typeface="Arial"/>
            </a:endParaRPr>
          </a:p>
          <a:p>
            <a:pPr marL="285840" indent="-285840" algn="just">
              <a:lnSpc>
                <a:spcPct val="100000"/>
              </a:lnSpc>
              <a:buClr>
                <a:srgbClr val="000000"/>
              </a:buClr>
              <a:buFont typeface="Arial"/>
              <a:buChar char="•"/>
            </a:pPr>
            <a:r>
              <a:rPr b="0" lang="pt-BR" sz="1600" spc="-1" strike="noStrike">
                <a:solidFill>
                  <a:srgbClr val="000000"/>
                </a:solidFill>
                <a:latin typeface="Tahoma"/>
              </a:rPr>
              <a:t>Supondo acima o seguinte espaço 2D de Embeddings. As palavras “Cachorro” (0.5, 8), “gato” (1,8) e “cavalo“ (1,7) serão colocadas próximas ao passo que “sofá” (7,7) será colocado mais próxima à “cadeiras/mesa” (6,7).</a:t>
            </a:r>
            <a:endParaRPr b="0" lang="en-US" sz="1600" spc="-1" strike="noStrike">
              <a:latin typeface="Arial"/>
            </a:endParaRPr>
          </a:p>
        </p:txBody>
      </p:sp>
      <p:graphicFrame>
        <p:nvGraphicFramePr>
          <p:cNvPr id="114" name="Imagem 3"/>
          <p:cNvGraphicFramePr/>
          <p:nvPr/>
        </p:nvGraphicFramePr>
        <p:xfrm>
          <a:off x="4177080" y="260280"/>
          <a:ext cx="4715640" cy="2695320"/>
        </p:xfrm>
        <a:graphic>
          <a:graphicData uri="http://schemas.openxmlformats.org/presentationml/2006/ole">
            <p:oleObj progId="Paint.Picture" r:id="rId1" spid="">
              <p:embed/>
              <p:pic>
                <p:nvPicPr>
                  <p:cNvPr id="115" name="Imagem 3" descr=""/>
                  <p:cNvPicPr/>
                  <p:nvPr/>
                </p:nvPicPr>
                <p:blipFill>
                  <a:blip r:embed="rId2"/>
                  <a:stretch/>
                </p:blipFill>
                <p:spPr>
                  <a:xfrm>
                    <a:off x="4177080" y="260280"/>
                    <a:ext cx="4715640" cy="269532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Google Shape;416;p39"/>
          <p:cNvSpPr/>
          <p:nvPr/>
        </p:nvSpPr>
        <p:spPr>
          <a:xfrm>
            <a:off x="469800" y="1066680"/>
            <a:ext cx="5856120" cy="63972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3600" spc="-1" strike="noStrike">
                <a:solidFill>
                  <a:srgbClr val="0070c0"/>
                </a:solidFill>
                <a:latin typeface="Calibri"/>
              </a:rPr>
              <a:t>Embedding</a:t>
            </a:r>
            <a:endParaRPr b="0" lang="en-US" sz="3600" spc="-1" strike="noStrike">
              <a:latin typeface="Arial"/>
            </a:endParaRPr>
          </a:p>
        </p:txBody>
      </p:sp>
      <p:sp>
        <p:nvSpPr>
          <p:cNvPr id="117" name="Google Shape;406;p38"/>
          <p:cNvSpPr/>
          <p:nvPr/>
        </p:nvSpPr>
        <p:spPr>
          <a:xfrm>
            <a:off x="509760" y="1712880"/>
            <a:ext cx="8383320" cy="365400"/>
          </a:xfrm>
          <a:prstGeom prst="rect">
            <a:avLst/>
          </a:prstGeom>
          <a:noFill/>
          <a:ln w="9525">
            <a:noFill/>
          </a:ln>
        </p:spPr>
        <p:style>
          <a:lnRef idx="0"/>
          <a:fillRef idx="0"/>
          <a:effectRef idx="0"/>
          <a:fontRef idx="minor"/>
        </p:style>
        <p:txBody>
          <a:bodyPr anchor="t">
            <a:spAutoFit/>
          </a:bodyPr>
          <a:p>
            <a:pPr>
              <a:lnSpc>
                <a:spcPct val="100000"/>
              </a:lnSpc>
              <a:buNone/>
              <a:tabLst>
                <a:tab algn="l" pos="0"/>
              </a:tabLst>
            </a:pPr>
            <a:r>
              <a:rPr b="1" lang="pt-BR" sz="1800" spc="-1" strike="noStrike">
                <a:solidFill>
                  <a:srgbClr val="000000"/>
                </a:solidFill>
                <a:latin typeface="Calibri"/>
              </a:rPr>
              <a:t>Mais a fundo (2)</a:t>
            </a:r>
            <a:endParaRPr b="0" lang="en-US" sz="1800" spc="-1" strike="noStrike">
              <a:latin typeface="Arial"/>
            </a:endParaRPr>
          </a:p>
        </p:txBody>
      </p:sp>
      <p:pic>
        <p:nvPicPr>
          <p:cNvPr id="118" name="" descr="">
            <a:hlinkClick r:id="" action="ppaction://media"/>
          </p:cNvPr>
          <p:cNvPicPr/>
          <p:nvPr>
            <a:videoFile r:link="rId1"/>
            <p:extLst>
              <p:ext uri="{DAA4B4D4-6D71-4841-9C94-3DE7FCFB9230}">
                <p14:media r:embed="rId2"/>
              </p:ext>
            </p:extLst>
          </p:nvPr>
        </p:nvPicPr>
        <p:blipFill>
          <a:blip r:embed="rId3"/>
          <a:stretch>
            <a:fillRect/>
          </a:stretch>
        </p:blipFill>
        <p:spPr>
          <a:xfrm>
            <a:off x="828000" y="2243520"/>
            <a:ext cx="7599240" cy="3756240"/>
          </a:xfrm>
          <a:prstGeom prst="rect">
            <a:avLst/>
          </a:prstGeom>
          <a:ln w="0">
            <a:noFill/>
          </a:ln>
        </p:spPr>
      </p:pic>
      <p:sp>
        <p:nvSpPr>
          <p:cNvPr id="119" name="Caixa de Texto 6"/>
          <p:cNvSpPr/>
          <p:nvPr/>
        </p:nvSpPr>
        <p:spPr>
          <a:xfrm>
            <a:off x="395640" y="6163200"/>
            <a:ext cx="824436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pt-BR" sz="1600" spc="-1" strike="noStrike">
                <a:solidFill>
                  <a:srgbClr val="ff0000"/>
                </a:solidFill>
                <a:latin typeface="Tahoma"/>
              </a:rPr>
              <a:t>As palavras mais próximas tendem a se agrupar!!</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f8a575f-8453-4ab3-9699-104a6bc48a32" xsi:nil="true"/>
    <lcf76f155ced4ddcb4097134ff3c332f xmlns="b606a08f-3e87-4d11-aa84-41cdd4d422d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DA5EC06E8B3894E9080845EA9B027F8" ma:contentTypeVersion="11" ma:contentTypeDescription="Crie um novo documento." ma:contentTypeScope="" ma:versionID="8a5cb4928cb85be64a970ebd8f7cba73">
  <xsd:schema xmlns:xsd="http://www.w3.org/2001/XMLSchema" xmlns:xs="http://www.w3.org/2001/XMLSchema" xmlns:p="http://schemas.microsoft.com/office/2006/metadata/properties" xmlns:ns2="b606a08f-3e87-4d11-aa84-41cdd4d422de" xmlns:ns3="4f8a575f-8453-4ab3-9699-104a6bc48a32" targetNamespace="http://schemas.microsoft.com/office/2006/metadata/properties" ma:root="true" ma:fieldsID="e4b86a5a26f9cf46aabd778c663eac1c" ns2:_="" ns3:_="">
    <xsd:import namespace="b606a08f-3e87-4d11-aa84-41cdd4d422de"/>
    <xsd:import namespace="4f8a575f-8453-4ab3-9699-104a6bc48a3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06a08f-3e87-4d11-aa84-41cdd4d422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0ef6089c-5148-4909-88ac-65974e5b7eb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8a575f-8453-4ab3-9699-104a6bc48a3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7d85f05-b9a5-47c2-b295-a762e1d507a2}" ma:internalName="TaxCatchAll" ma:showField="CatchAllData" ma:web="4f8a575f-8453-4ab3-9699-104a6bc48a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47B6AA-9B63-4D5C-ACDB-8C57A1821ACB}">
  <ds:schemaRefs>
    <ds:schemaRef ds:uri="http://schemas.microsoft.com/office/2006/metadata/properties"/>
    <ds:schemaRef ds:uri="http://schemas.microsoft.com/office/infopath/2007/PartnerControls"/>
    <ds:schemaRef ds:uri="4f8a575f-8453-4ab3-9699-104a6bc48a32"/>
    <ds:schemaRef ds:uri="b606a08f-3e87-4d11-aa84-41cdd4d422de"/>
  </ds:schemaRefs>
</ds:datastoreItem>
</file>

<file path=customXml/itemProps2.xml><?xml version="1.0" encoding="utf-8"?>
<ds:datastoreItem xmlns:ds="http://schemas.openxmlformats.org/officeDocument/2006/customXml" ds:itemID="{D6769DF4-304D-48BE-9D1D-9D26143F7F00}">
  <ds:schemaRefs>
    <ds:schemaRef ds:uri="http://schemas.microsoft.com/sharepoint/v3/contenttype/forms"/>
  </ds:schemaRefs>
</ds:datastoreItem>
</file>

<file path=customXml/itemProps3.xml><?xml version="1.0" encoding="utf-8"?>
<ds:datastoreItem xmlns:ds="http://schemas.openxmlformats.org/officeDocument/2006/customXml" ds:itemID="{F4247BEC-A740-4DE2-A091-A2B9AD88B5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06a08f-3e87-4d11-aa84-41cdd4d422de"/>
    <ds:schemaRef ds:uri="4f8a575f-8453-4ab3-9699-104a6bc48a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C:\Arquivos de programas\Microsoft Office\Templates\Estruturas de apresentação\Geometrico.pot</Template>
  <TotalTime>3</TotalTime>
  <Application>LibreOffice/7.3.7.2$Linux_X86_64 LibreOffice_project/30$Build-2</Application>
  <AppVersion>15.0000</AppVersion>
  <Words>16593</Words>
  <Paragraphs>348</Paragraphs>
  <Company> </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1998-10-02T13:36:00Z</dcterms:created>
  <dc:creator>Leopoldo Messenger</dc:creator>
  <dc:description/>
  <dc:language>en-US</dc:language>
  <cp:lastModifiedBy/>
  <cp:lastPrinted>2001-03-15T19:16:00Z</cp:lastPrinted>
  <dcterms:modified xsi:type="dcterms:W3CDTF">2025-04-21T22:31:37Z</dcterms:modified>
  <cp:revision>2053</cp:revision>
  <dc:subject/>
  <dc:title>Sistemas Inteligentes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0x010100ADA5EC06E8B3894E9080845EA9B027F8</vt:lpwstr>
  </property>
  <property fmtid="{D5CDD505-2E9C-101B-9397-08002B2CF9AE}" pid="3" name="ICV">
    <vt:lpwstr>84A35DC5C1E24D01A4B3E069F7C07E4D_12</vt:lpwstr>
  </property>
  <property fmtid="{D5CDD505-2E9C-101B-9397-08002B2CF9AE}" pid="4" name="KSOProductBuildVer">
    <vt:lpwstr>1046-12.2.0.18607</vt:lpwstr>
  </property>
  <property fmtid="{D5CDD505-2E9C-101B-9397-08002B2CF9AE}" pid="5" name="MediaServiceImageTags">
    <vt:lpwstr/>
  </property>
  <property fmtid="{D5CDD505-2E9C-101B-9397-08002B2CF9AE}" pid="6" name="Notes">
    <vt:i4>40</vt:i4>
  </property>
  <property fmtid="{D5CDD505-2E9C-101B-9397-08002B2CF9AE}" pid="7" name="PresentationFormat">
    <vt:lpwstr>Apresentação na tela (4:3)</vt:lpwstr>
  </property>
  <property fmtid="{D5CDD505-2E9C-101B-9397-08002B2CF9AE}" pid="8" name="Slides">
    <vt:i4>41</vt:i4>
  </property>
</Properties>
</file>